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67" r:id="rId2"/>
    <p:sldId id="360" r:id="rId3"/>
    <p:sldId id="361" r:id="rId4"/>
    <p:sldId id="362" r:id="rId5"/>
    <p:sldId id="370" r:id="rId6"/>
    <p:sldId id="372" r:id="rId7"/>
    <p:sldId id="373" r:id="rId8"/>
    <p:sldId id="363" r:id="rId9"/>
    <p:sldId id="364" r:id="rId10"/>
    <p:sldId id="365" r:id="rId11"/>
    <p:sldId id="366" r:id="rId12"/>
    <p:sldId id="353" r:id="rId13"/>
    <p:sldId id="302" r:id="rId14"/>
    <p:sldId id="321" r:id="rId15"/>
    <p:sldId id="304" r:id="rId16"/>
    <p:sldId id="345" r:id="rId17"/>
    <p:sldId id="350" r:id="rId18"/>
    <p:sldId id="351" r:id="rId19"/>
    <p:sldId id="380" r:id="rId20"/>
    <p:sldId id="381" r:id="rId21"/>
    <p:sldId id="382" r:id="rId22"/>
    <p:sldId id="368" r:id="rId23"/>
    <p:sldId id="354" r:id="rId24"/>
    <p:sldId id="383" r:id="rId25"/>
    <p:sldId id="369" r:id="rId26"/>
    <p:sldId id="378" r:id="rId27"/>
    <p:sldId id="379" r:id="rId28"/>
    <p:sldId id="374" r:id="rId29"/>
    <p:sldId id="375" r:id="rId30"/>
    <p:sldId id="377" r:id="rId31"/>
  </p:sldIdLst>
  <p:sldSz cx="12192000" cy="6858000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>
      <p:cViewPr varScale="1">
        <p:scale>
          <a:sx n="49" d="100"/>
          <a:sy n="49" d="100"/>
        </p:scale>
        <p:origin x="9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ulka\&#1044;&#1086;&#1090;&#1086;&#1088;%20&#1084;&#1101;&#1076;&#1101;&#1101;\2018\2018.12%20hul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khsolongo.NSO\Desktop\tailbar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khsolongo.NSO\Desktop\tailbar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khsolongo.NSO\Desktop\tailbar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tbaatar.NSO\Desktop\New%20Microsoft%20Excel%20Workshee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tbaatar.NSO\Desktop\New%20Microsoft%20Excel%20Workshee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iiiii\zahirgaa%20sta%20medee\Sar%20uliraliin%20taniltsuulaga\2019\12%20sar\2019-12%20sar-t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iiiii\zahirgaa%20sta%20medee\Sar%20uliraliin%20taniltsuulaga\2019\12%20sar\2019-12%20sar-t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iver's\jobs\2019\&#1044;&#1077;&#1085;&#1072;&#1084;&#1080;&#1082;\&#1057;&#1101;&#1083;&#1101;&#1085;&#1075;&#1101;%20&#1072;&#1081;&#1084;&#1072;&#1075;%20&#1093;&#1257;&#1076;&#1257;&#1257;%20&#1072;&#1078;%20&#1072;&#1093;&#1091;&#1081;&#1085;%20&#1076;&#1077;&#1085;&#1072;&#1084;&#1080;&#1082;%20&#1089;&#1091;&#1084;&#1076;&#1072;&#1072;&#1088;%201990%20&#1086;&#1085;&#1086;&#1086;&#1089;%202016%20&#1086;&#108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iver's\jobs\2019\12%20&#1089;&#1072;&#1088;\2019.12%20&#1089;&#1072;&#1088;%20&#1076;&#1086;&#1090;&#1086;&#1088;%20&#1084;&#1101;&#1076;&#1101;&#1101;%20&#1093;&#1257;&#1076;&#1257;&#1257;%20&#1072;&#1078;%20&#1072;&#1093;&#1091;&#1081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khsolongo.NSO\Desktop\tailba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NKHSOLONGO\Work-2019\Zahirgaanii%20Statistik%20medee\2019\12-r%20sar\2019.12%20Solongo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/>
              <a:t>Суурин хүн амын тоо, сүүлийн 10 жилийн байдлаар</a:t>
            </a:r>
          </a:p>
        </c:rich>
      </c:tx>
      <c:layout>
        <c:manualLayout>
          <c:xMode val="edge"/>
          <c:yMode val="edge"/>
          <c:x val="0.2279570979619004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078934747739973E-2"/>
          <c:y val="0.20671296296296296"/>
          <c:w val="0.96776192060887445"/>
          <c:h val="0.68588764946048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'хүн ам'!$L$3</c:f>
              <c:strCache>
                <c:ptCount val="1"/>
                <c:pt idx="0">
                  <c:v>                        Хүн ам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'хүн ам'!$M$2:$W$2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</c:strCache>
            </c:strRef>
          </c:cat>
          <c:val>
            <c:numRef>
              <c:f>'хүн ам'!$M$3:$W$3</c:f>
              <c:numCache>
                <c:formatCode>#\ ##0</c:formatCode>
                <c:ptCount val="11"/>
                <c:pt idx="0">
                  <c:v>100202</c:v>
                </c:pt>
                <c:pt idx="1">
                  <c:v>101752</c:v>
                </c:pt>
                <c:pt idx="2">
                  <c:v>103698</c:v>
                </c:pt>
                <c:pt idx="3">
                  <c:v>104282</c:v>
                </c:pt>
                <c:pt idx="4">
                  <c:v>105234</c:v>
                </c:pt>
                <c:pt idx="5">
                  <c:v>105253</c:v>
                </c:pt>
                <c:pt idx="6">
                  <c:v>104725</c:v>
                </c:pt>
                <c:pt idx="7">
                  <c:v>106677</c:v>
                </c:pt>
                <c:pt idx="8">
                  <c:v>108678</c:v>
                </c:pt>
                <c:pt idx="9">
                  <c:v>109255</c:v>
                </c:pt>
                <c:pt idx="10">
                  <c:v>106854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8-44BB-8C26-8F0D6A26E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923192"/>
        <c:axId val="130925152"/>
      </c:barChart>
      <c:catAx>
        <c:axId val="13092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925152"/>
        <c:crosses val="autoZero"/>
        <c:auto val="1"/>
        <c:lblAlgn val="ctr"/>
        <c:lblOffset val="100"/>
        <c:noMultiLvlLbl val="0"/>
      </c:catAx>
      <c:valAx>
        <c:axId val="130925152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130923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5.9256999125109358E-2"/>
                  <c:y val="3.0127223680373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A5-4217-BC19-E4A955B65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Sheet1!$O$42:$X$42</c:f>
              <c:strCache>
                <c:ptCount val="10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 он</c:v>
                </c:pt>
                <c:pt idx="9">
                  <c:v>2019 он</c:v>
                </c:pt>
              </c:strCache>
            </c:strRef>
          </c:cat>
          <c:val>
            <c:numRef>
              <c:f>Sheet1!$O$43:$X$43</c:f>
              <c:numCache>
                <c:formatCode>#\ ##0.0</c:formatCode>
                <c:ptCount val="10"/>
                <c:pt idx="0">
                  <c:v>11372.3</c:v>
                </c:pt>
                <c:pt idx="1">
                  <c:v>14076</c:v>
                </c:pt>
                <c:pt idx="2">
                  <c:v>18351.5</c:v>
                </c:pt>
                <c:pt idx="3">
                  <c:v>21404.5</c:v>
                </c:pt>
                <c:pt idx="4">
                  <c:v>23788.799999999999</c:v>
                </c:pt>
                <c:pt idx="5">
                  <c:v>23732.3</c:v>
                </c:pt>
                <c:pt idx="6">
                  <c:v>27637.4</c:v>
                </c:pt>
                <c:pt idx="7">
                  <c:v>29982.9</c:v>
                </c:pt>
                <c:pt idx="8">
                  <c:v>35633.300000000003</c:v>
                </c:pt>
                <c:pt idx="9">
                  <c:v>42804.3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A5-4217-BC19-E4A955B6586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931784"/>
        <c:axId val="155927080"/>
      </c:lineChart>
      <c:catAx>
        <c:axId val="15593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927080"/>
        <c:crosses val="autoZero"/>
        <c:auto val="1"/>
        <c:lblAlgn val="ctr"/>
        <c:lblOffset val="100"/>
        <c:noMultiLvlLbl val="0"/>
      </c:catAx>
      <c:valAx>
        <c:axId val="155927080"/>
        <c:scaling>
          <c:orientation val="minMax"/>
          <c:min val="10000"/>
        </c:scaling>
        <c:delete val="1"/>
        <c:axPos val="l"/>
        <c:numFmt formatCode="#\ ##0.0" sourceLinked="1"/>
        <c:majorTickMark val="none"/>
        <c:minorTickMark val="none"/>
        <c:tickLblPos val="nextTo"/>
        <c:crossAx val="155931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i="0" baseline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Сүүлийн 10 жилийн байдлаар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rgbClr val="0000C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Sheet1!$D$31</c:f>
              <c:strCache>
                <c:ptCount val="1"/>
                <c:pt idx="0">
                  <c:v>Бүртгэгдсэн гэмт хэрэг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Sheet1!$C$32:$C$41</c:f>
              <c:strCache>
                <c:ptCount val="10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 он</c:v>
                </c:pt>
                <c:pt idx="9">
                  <c:v>2019 он</c:v>
                </c:pt>
              </c:strCache>
            </c:strRef>
          </c:cat>
          <c:val>
            <c:numRef>
              <c:f>Sheet1!$D$32:$D$41</c:f>
              <c:numCache>
                <c:formatCode>General</c:formatCode>
                <c:ptCount val="10"/>
                <c:pt idx="0">
                  <c:v>797</c:v>
                </c:pt>
                <c:pt idx="1">
                  <c:v>618</c:v>
                </c:pt>
                <c:pt idx="2">
                  <c:v>704</c:v>
                </c:pt>
                <c:pt idx="3">
                  <c:v>679</c:v>
                </c:pt>
                <c:pt idx="4">
                  <c:v>755</c:v>
                </c:pt>
                <c:pt idx="5">
                  <c:v>793</c:v>
                </c:pt>
                <c:pt idx="6">
                  <c:v>669</c:v>
                </c:pt>
                <c:pt idx="7">
                  <c:v>729</c:v>
                </c:pt>
                <c:pt idx="8">
                  <c:v>779</c:v>
                </c:pt>
                <c:pt idx="9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1-4C9C-B60F-A748B9F11F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155931000"/>
        <c:axId val="155927472"/>
      </c:barChart>
      <c:lineChart>
        <c:grouping val="standard"/>
        <c:varyColors val="0"/>
        <c:ser>
          <c:idx val="1"/>
          <c:order val="1"/>
          <c:tx>
            <c:strRef>
              <c:f>Sheet1!$E$31</c:f>
              <c:strCache>
                <c:ptCount val="1"/>
                <c:pt idx="0">
                  <c:v>Согтуугаар үйлдэгдсэн гэмт хэрэг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  <a:headEnd type="oval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5875" cap="rnd">
                <a:solidFill>
                  <a:schemeClr val="accent2"/>
                </a:solidFill>
                <a:round/>
                <a:headEnd type="oval"/>
                <a:tailEnd type="oval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571-4C9C-B60F-A748B9F11F24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5875" cap="rnd">
                <a:solidFill>
                  <a:schemeClr val="accent2"/>
                </a:solidFill>
                <a:round/>
                <a:headEnd type="oval"/>
                <a:tailEnd type="oval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571-4C9C-B60F-A748B9F11F24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5875" cap="rnd">
                <a:solidFill>
                  <a:schemeClr val="accent2"/>
                </a:solidFill>
                <a:round/>
                <a:headEnd type="oval"/>
                <a:tailEnd type="oval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571-4C9C-B60F-A748B9F11F24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5875" cap="rnd">
                <a:solidFill>
                  <a:schemeClr val="accent2"/>
                </a:solidFill>
                <a:round/>
                <a:headEnd type="oval"/>
                <a:tailEnd type="oval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571-4C9C-B60F-A748B9F11F24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5875" cap="rnd">
                <a:solidFill>
                  <a:schemeClr val="accent2"/>
                </a:solidFill>
                <a:round/>
                <a:headEnd type="oval"/>
                <a:tailEnd type="oval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5571-4C9C-B60F-A748B9F11F24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5875" cap="rnd">
                <a:solidFill>
                  <a:schemeClr val="accent2"/>
                </a:solidFill>
                <a:round/>
                <a:headEnd type="oval"/>
                <a:tailEnd type="oval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571-4C9C-B60F-A748B9F11F24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5875" cap="rnd">
                <a:solidFill>
                  <a:schemeClr val="accent2"/>
                </a:solidFill>
                <a:round/>
                <a:headEnd type="oval"/>
                <a:tailEnd type="oval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571-4C9C-B60F-A748B9F11F24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5875" cap="rnd">
                <a:solidFill>
                  <a:schemeClr val="accent2"/>
                </a:solidFill>
                <a:round/>
                <a:headEnd type="oval"/>
                <a:tailEnd type="oval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5571-4C9C-B60F-A748B9F11F24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5875" cap="rnd">
                <a:solidFill>
                  <a:schemeClr val="accent2"/>
                </a:solidFill>
                <a:round/>
                <a:headEnd type="oval"/>
                <a:tailEnd type="oval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5571-4C9C-B60F-A748B9F11F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Sheet1!$C$32:$C$41</c:f>
              <c:strCache>
                <c:ptCount val="10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 он</c:v>
                </c:pt>
                <c:pt idx="9">
                  <c:v>2019 он</c:v>
                </c:pt>
              </c:strCache>
            </c:strRef>
          </c:cat>
          <c:val>
            <c:numRef>
              <c:f>Sheet1!$E$32:$E$41</c:f>
              <c:numCache>
                <c:formatCode>General</c:formatCode>
                <c:ptCount val="10"/>
                <c:pt idx="0">
                  <c:v>314</c:v>
                </c:pt>
                <c:pt idx="1">
                  <c:v>241</c:v>
                </c:pt>
                <c:pt idx="2">
                  <c:v>249</c:v>
                </c:pt>
                <c:pt idx="3">
                  <c:v>211</c:v>
                </c:pt>
                <c:pt idx="4">
                  <c:v>242</c:v>
                </c:pt>
                <c:pt idx="5">
                  <c:v>295</c:v>
                </c:pt>
                <c:pt idx="6">
                  <c:v>250</c:v>
                </c:pt>
                <c:pt idx="7">
                  <c:v>230</c:v>
                </c:pt>
                <c:pt idx="8">
                  <c:v>193</c:v>
                </c:pt>
                <c:pt idx="9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571-4C9C-B60F-A748B9F11F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931000"/>
        <c:axId val="155927472"/>
      </c:lineChart>
      <c:catAx>
        <c:axId val="155931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927472"/>
        <c:crosses val="autoZero"/>
        <c:auto val="1"/>
        <c:lblAlgn val="ctr"/>
        <c:lblOffset val="100"/>
        <c:noMultiLvlLbl val="0"/>
      </c:catAx>
      <c:valAx>
        <c:axId val="155927472"/>
        <c:scaling>
          <c:orientation val="minMax"/>
          <c:max val="820"/>
          <c:min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15593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57154757296215"/>
          <c:y val="0.10439310738044373"/>
          <c:w val="0.30539706575139641"/>
          <c:h val="0.807490546732505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93-4ECF-95FC-1843558214FF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93-4ECF-95FC-1843558214FF}"/>
              </c:ext>
            </c:extLst>
          </c:dPt>
          <c:dPt>
            <c:idx val="2"/>
            <c:bubble3D val="0"/>
            <c:spPr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93-4ECF-95FC-1843558214FF}"/>
              </c:ext>
            </c:extLst>
          </c:dPt>
          <c:dPt>
            <c:idx val="3"/>
            <c:bubble3D val="0"/>
            <c:spPr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93-4ECF-95FC-1843558214FF}"/>
              </c:ext>
            </c:extLst>
          </c:dPt>
          <c:dPt>
            <c:idx val="4"/>
            <c:bubble3D val="0"/>
            <c:spPr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993-4ECF-95FC-1843558214FF}"/>
              </c:ext>
            </c:extLst>
          </c:dPt>
          <c:dLbls>
            <c:dLbl>
              <c:idx val="0"/>
              <c:layout>
                <c:manualLayout>
                  <c:x val="-7.724148741005181E-2"/>
                  <c:y val="8.47457627118644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1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0E0EFB9-B0CF-438A-9F0C-146E4368CC26}" type="CATEGORYNAME">
                      <a:rPr lang="ru-RU" sz="11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100" b="1" i="0" u="none" strike="noStrike" kern="1200" spc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100" b="1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13.2%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01637021149322"/>
                      <c:h val="0.19793896525646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93-4ECF-95FC-1843558214FF}"/>
                </c:ext>
              </c:extLst>
            </c:dLbl>
            <c:dLbl>
              <c:idx val="1"/>
              <c:layout>
                <c:manualLayout>
                  <c:x val="-8.9632391301012193E-2"/>
                  <c:y val="8.32087726322344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1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BBD4A0B-F4FC-4FF7-82EA-53801317E024}" type="CATEGORYNAME">
                      <a:rPr lang="mn-MN" sz="11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100" b="1" i="0" u="none" strike="noStrike" kern="1200" spc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1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9.6%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77103999627029"/>
                      <c:h val="0.175767774202025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93-4ECF-95FC-1843558214FF}"/>
                </c:ext>
              </c:extLst>
            </c:dLbl>
            <c:dLbl>
              <c:idx val="2"/>
              <c:layout>
                <c:manualLayout>
                  <c:x val="-3.0303311221019143E-2"/>
                  <c:y val="-8.955113661639752E-2"/>
                </c:manualLayout>
              </c:layout>
              <c:tx>
                <c:rich>
                  <a:bodyPr/>
                  <a:lstStyle/>
                  <a:p>
                    <a:fld id="{4C711417-5DB2-4D04-91F9-7D6E8C00E4E4}" type="CATEGORYNAME">
                      <a:rPr lang="ru-RU"/>
                      <a:pPr/>
                      <a:t>[CATEGORY NAME]</a:t>
                    </a:fld>
                    <a:r>
                      <a:rPr lang="ru-RU" baseline="0"/>
                      <a:t>, 30.9%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13192240101518"/>
                      <c:h val="0.242858861447557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93-4ECF-95FC-1843558214FF}"/>
                </c:ext>
              </c:extLst>
            </c:dLbl>
            <c:dLbl>
              <c:idx val="3"/>
              <c:layout>
                <c:manualLayout>
                  <c:x val="2.4691669025832464E-2"/>
                  <c:y val="-1.81149072467636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0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4FF2579-2A13-4AE9-939A-BC1AB051FC6F}" type="CATEGORYNAME">
                      <a:rPr lang="mn-MN" sz="10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000" b="1" i="0" u="none" strike="noStrike" kern="1200" spc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r>
                      <a:rPr lang="mn-MN" sz="10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40445058627267"/>
                      <c:h val="0.231892432937408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993-4ECF-95FC-1843558214FF}"/>
                </c:ext>
              </c:extLst>
            </c:dLbl>
            <c:dLbl>
              <c:idx val="4"/>
              <c:layout>
                <c:manualLayout>
                  <c:x val="6.2027176343086507E-2"/>
                  <c:y val="1.77565728012811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1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9933456-202F-4F44-93D8-2D8AFD7500AA}" type="CATEGORYNAME">
                      <a:rPr lang="ru-RU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 algn="ctr">
                        <a:defRPr sz="1100" b="1" i="0" u="none" strike="noStrike" kern="1200" spc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b="1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, 41.2%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38844320442724"/>
                      <c:h val="0.224046443347123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993-4ECF-95FC-1843558214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100" b="1" i="0" u="none" strike="noStrike" kern="1200" spc="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'tsagdaa-2'!$P$7:$P$11</c:f>
              <c:strCache>
                <c:ptCount val="5"/>
                <c:pt idx="0">
                  <c:v>Байгаль хамгаалах журмын эсрэг г/х</c:v>
                </c:pt>
                <c:pt idx="1">
                  <c:v>бусад</c:v>
                </c:pt>
                <c:pt idx="2">
                  <c:v>хүний амь бие эрүүл мэндийн эсрэг г/х</c:v>
                </c:pt>
                <c:pt idx="3">
                  <c:v>тээврийн хэрэгслийн хөдөлгөөний аюулгүй байдлын эсрэг г/х</c:v>
                </c:pt>
                <c:pt idx="4">
                  <c:v>өмчлөх эрхийн эсрэг г/х</c:v>
                </c:pt>
              </c:strCache>
            </c:strRef>
          </c:cat>
          <c:val>
            <c:numRef>
              <c:f>'tsagdaa-2'!$Q$7:$Q$11</c:f>
              <c:numCache>
                <c:formatCode>0.0</c:formatCode>
                <c:ptCount val="5"/>
                <c:pt idx="0">
                  <c:v>10.8</c:v>
                </c:pt>
                <c:pt idx="1">
                  <c:v>13.3</c:v>
                </c:pt>
                <c:pt idx="2">
                  <c:v>29.2</c:v>
                </c:pt>
                <c:pt idx="3">
                  <c:v>7.1</c:v>
                </c:pt>
                <c:pt idx="4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93-4ECF-95FC-1843558214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>
                <a:solidFill>
                  <a:schemeClr val="accent1">
                    <a:lumMod val="75000"/>
                  </a:schemeClr>
                </a:solidFill>
              </a:rPr>
              <a:t>Хилээр орсон гарсан иргэд</a:t>
            </a:r>
            <a:endParaRPr lang="en-US" sz="1800" b="1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7186465992377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645743766122097E-2"/>
          <c:y val="0.14975821204167661"/>
          <c:w val="0.96560619088564059"/>
          <c:h val="0.60646033829104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gaali!$B$27</c:f>
              <c:strCache>
                <c:ptCount val="1"/>
                <c:pt idx="0">
                  <c:v>  Монгол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accent1"/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4B8BA802-AFE6-47ED-9273-C86EA0529CF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806-4847-9367-F9DD0940D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gaali!$C$26:$G$26</c:f>
              <c:strCache>
                <c:ptCount val="5"/>
                <c:pt idx="0">
                  <c:v>2015 I-XII</c:v>
                </c:pt>
                <c:pt idx="1">
                  <c:v>2016 I-XII</c:v>
                </c:pt>
                <c:pt idx="2">
                  <c:v>2017 I-XII</c:v>
                </c:pt>
                <c:pt idx="3">
                  <c:v>2018 I-XII</c:v>
                </c:pt>
                <c:pt idx="4">
                  <c:v>2019 I-XII</c:v>
                </c:pt>
              </c:strCache>
            </c:strRef>
          </c:cat>
          <c:val>
            <c:numRef>
              <c:f>gaali!$C$27:$G$27</c:f>
              <c:numCache>
                <c:formatCode>#\ ##0</c:formatCode>
                <c:ptCount val="5"/>
                <c:pt idx="0">
                  <c:v>837345</c:v>
                </c:pt>
                <c:pt idx="1">
                  <c:v>1178733</c:v>
                </c:pt>
                <c:pt idx="2">
                  <c:v>595703</c:v>
                </c:pt>
                <c:pt idx="3">
                  <c:v>596147</c:v>
                </c:pt>
                <c:pt idx="4">
                  <c:v>525274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7-46AE-B309-1BDE24D08B12}"/>
            </c:ext>
          </c:extLst>
        </c:ser>
        <c:ser>
          <c:idx val="1"/>
          <c:order val="1"/>
          <c:tx>
            <c:strRef>
              <c:f>gaali!$B$28</c:f>
              <c:strCache>
                <c:ptCount val="1"/>
                <c:pt idx="0">
                  <c:v>  Гадаад</c:v>
                </c:pt>
              </c:strCache>
            </c:strRef>
          </c:tx>
          <c:spPr>
            <a:pattFill prst="diagBrick">
              <a:fgClr>
                <a:schemeClr val="bg2"/>
              </a:fgClr>
              <a:bgClr>
                <a:srgbClr val="C00000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969045571797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06-4847-9367-F9DD0940DB96}"/>
                </c:ext>
              </c:extLst>
            </c:dLbl>
            <c:dLbl>
              <c:idx val="1"/>
              <c:layout>
                <c:manualLayout>
                  <c:x val="1.9346517626827171E-2"/>
                  <c:y val="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06-4847-9367-F9DD0940DB96}"/>
                </c:ext>
              </c:extLst>
            </c:dLbl>
            <c:dLbl>
              <c:idx val="2"/>
              <c:layout>
                <c:manualLayout>
                  <c:x val="2.1496130696474634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06-4847-9367-F9DD0940DB96}"/>
                </c:ext>
              </c:extLst>
            </c:dLbl>
            <c:dLbl>
              <c:idx val="3"/>
              <c:layout>
                <c:manualLayout>
                  <c:x val="1.504729148753216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06-4847-9367-F9DD0940DB96}"/>
                </c:ext>
              </c:extLst>
            </c:dLbl>
            <c:dLbl>
              <c:idx val="4"/>
              <c:layout>
                <c:manualLayout>
                  <c:x val="8.59845227858985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06-4847-9367-F9DD0940D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gaali!$C$26:$G$26</c:f>
              <c:strCache>
                <c:ptCount val="5"/>
                <c:pt idx="0">
                  <c:v>2015 I-XII</c:v>
                </c:pt>
                <c:pt idx="1">
                  <c:v>2016 I-XII</c:v>
                </c:pt>
                <c:pt idx="2">
                  <c:v>2017 I-XII</c:v>
                </c:pt>
                <c:pt idx="3">
                  <c:v>2018 I-XII</c:v>
                </c:pt>
                <c:pt idx="4">
                  <c:v>2019 I-XII</c:v>
                </c:pt>
              </c:strCache>
            </c:strRef>
          </c:cat>
          <c:val>
            <c:numRef>
              <c:f>gaali!$C$28:$G$28</c:f>
              <c:numCache>
                <c:formatCode>#\ ##0</c:formatCode>
                <c:ptCount val="5"/>
                <c:pt idx="0">
                  <c:v>117781</c:v>
                </c:pt>
                <c:pt idx="1">
                  <c:v>152829</c:v>
                </c:pt>
                <c:pt idx="2">
                  <c:v>120787</c:v>
                </c:pt>
                <c:pt idx="3">
                  <c:v>153586</c:v>
                </c:pt>
                <c:pt idx="4">
                  <c:v>141476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7-46AE-B309-1BDE24D08B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1"/>
        <c:overlap val="-23"/>
        <c:axId val="236714912"/>
        <c:axId val="236716872"/>
      </c:barChart>
      <c:catAx>
        <c:axId val="2367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6716872"/>
        <c:crosses val="autoZero"/>
        <c:auto val="1"/>
        <c:lblAlgn val="ctr"/>
        <c:lblOffset val="100"/>
        <c:noMultiLvlLbl val="0"/>
      </c:catAx>
      <c:valAx>
        <c:axId val="236716872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23671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359363274313973E-2"/>
                  <c:y val="5.5324074074074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60-4459-8EFC-9E6262E965A8}"/>
                </c:ext>
              </c:extLst>
            </c:dLbl>
            <c:dLbl>
              <c:idx val="5"/>
              <c:layout>
                <c:manualLayout>
                  <c:x val="-7.0195296064045912E-2"/>
                  <c:y val="0.106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60-4459-8EFC-9E6262E96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Sheet1!$C$42:$L$42</c:f>
              <c:strCache>
                <c:ptCount val="10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 он</c:v>
                </c:pt>
                <c:pt idx="9">
                  <c:v>2019 он</c:v>
                </c:pt>
              </c:strCache>
            </c:strRef>
          </c:cat>
          <c:val>
            <c:numRef>
              <c:f>Sheet1!$C$43:$L$43</c:f>
              <c:numCache>
                <c:formatCode>#\ ##0.0</c:formatCode>
                <c:ptCount val="10"/>
                <c:pt idx="0">
                  <c:v>11184.1</c:v>
                </c:pt>
                <c:pt idx="1">
                  <c:v>15586.5</c:v>
                </c:pt>
                <c:pt idx="2">
                  <c:v>20471</c:v>
                </c:pt>
                <c:pt idx="3">
                  <c:v>21308.9</c:v>
                </c:pt>
                <c:pt idx="4">
                  <c:v>37962.1</c:v>
                </c:pt>
                <c:pt idx="5">
                  <c:v>18398.8</c:v>
                </c:pt>
                <c:pt idx="6">
                  <c:v>21908.9</c:v>
                </c:pt>
                <c:pt idx="7">
                  <c:v>27371.567900000005</c:v>
                </c:pt>
                <c:pt idx="8">
                  <c:v>23241.9</c:v>
                </c:pt>
                <c:pt idx="9">
                  <c:v>25959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60-4459-8EFC-9E6262E965A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932960"/>
        <c:axId val="155933352"/>
      </c:lineChart>
      <c:catAx>
        <c:axId val="15593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933352"/>
        <c:crosses val="autoZero"/>
        <c:auto val="1"/>
        <c:lblAlgn val="ctr"/>
        <c:lblOffset val="100"/>
        <c:noMultiLvlLbl val="0"/>
      </c:catAx>
      <c:valAx>
        <c:axId val="155933352"/>
        <c:scaling>
          <c:orientation val="minMax"/>
          <c:min val="10000"/>
        </c:scaling>
        <c:delete val="1"/>
        <c:axPos val="l"/>
        <c:numFmt formatCode="#\ ##0.0" sourceLinked="1"/>
        <c:majorTickMark val="none"/>
        <c:minorTickMark val="none"/>
        <c:tickLblPos val="nextTo"/>
        <c:crossAx val="15593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small" spc="0" normalizeH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strike="noStrike" cap="small" normalizeH="0" baseline="0" dirty="0" smtClean="0">
                <a:solidFill>
                  <a:schemeClr val="accent1">
                    <a:lumMod val="75000"/>
                  </a:schemeClr>
                </a:solidFill>
              </a:rPr>
              <a:t>Зээлийн өрийн үлдэгдэл, /</a:t>
            </a:r>
            <a:r>
              <a:rPr lang="mn-MN" sz="1800" b="1" i="0" u="none" strike="noStrike" cap="small" normalizeH="0" baseline="0" dirty="0" smtClean="0">
                <a:effectLst/>
              </a:rPr>
              <a:t>тэрбум.төг</a:t>
            </a:r>
            <a:r>
              <a:rPr lang="mn-MN" sz="1800" b="1" strike="noStrike" cap="small" normalizeH="0" baseline="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mn-MN" sz="1800" b="1" strike="noStrike" cap="small" normalizeH="0" baseline="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small" spc="0" normalizeH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Банк!$B$17</c:f>
              <c:strCache>
                <c:ptCount val="1"/>
                <c:pt idx="0">
                  <c:v>ЗЭЭЛИЙН ӨРИЙН ҮЛДЭГДЭЛ, /сая.төг/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EF-4093-B41A-4324F0111C3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EF-4093-B41A-4324F0111C3E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EF-4093-B41A-4324F0111C3E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EF-4093-B41A-4324F0111C3E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EF-4093-B41A-4324F0111C3E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EF-4093-B41A-4324F0111C3E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6BEF-4093-B41A-4324F0111C3E}"/>
              </c:ext>
            </c:extLst>
          </c:dPt>
          <c:dLbls>
            <c:dLbl>
              <c:idx val="0"/>
              <c:layout>
                <c:manualLayout>
                  <c:x val="-1.0223641486678474E-2"/>
                  <c:y val="3.24074074074073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BEF-4093-B41A-4324F0111C3E}"/>
                </c:ext>
              </c:extLst>
            </c:dLbl>
            <c:dLbl>
              <c:idx val="1"/>
              <c:layout>
                <c:manualLayout>
                  <c:x val="-8.9908587759167762E-3"/>
                  <c:y val="4.30376066206774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164.5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EF-4093-B41A-4324F0111C3E}"/>
                </c:ext>
              </c:extLst>
            </c:dLbl>
            <c:dLbl>
              <c:idx val="2"/>
              <c:layout>
                <c:manualLayout>
                  <c:x val="-5.7317592539980637E-2"/>
                  <c:y val="-4.30376066206774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191.2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EF-4093-B41A-4324F0111C3E}"/>
                </c:ext>
              </c:extLst>
            </c:dLbl>
            <c:dLbl>
              <c:idx val="3"/>
              <c:layout>
                <c:manualLayout>
                  <c:x val="-3.8175705241610375E-2"/>
                  <c:y val="3.82788407161311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182.5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EF-4093-B41A-4324F0111C3E}"/>
                </c:ext>
              </c:extLst>
            </c:dLbl>
            <c:dLbl>
              <c:idx val="4"/>
              <c:layout>
                <c:manualLayout>
                  <c:x val="-8.5524790452332911E-2"/>
                  <c:y val="-4.29084851762914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206.8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BEF-4093-B41A-4324F0111C3E}"/>
                </c:ext>
              </c:extLst>
            </c:dLbl>
            <c:dLbl>
              <c:idx val="5"/>
              <c:layout>
                <c:manualLayout>
                  <c:x val="-7.8306890293800661E-3"/>
                  <c:y val="3.67786663775397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232.1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BEF-4093-B41A-4324F0111C3E}"/>
                </c:ext>
              </c:extLst>
            </c:dLbl>
            <c:dLbl>
              <c:idx val="6"/>
              <c:layout>
                <c:manualLayout>
                  <c:x val="-7.8742547736417381E-2"/>
                  <c:y val="-4.15374322820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323.1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BEF-4093-B41A-4324F0111C3E}"/>
                </c:ext>
              </c:extLst>
            </c:dLbl>
            <c:dLbl>
              <c:idx val="7"/>
              <c:layout>
                <c:manualLayout>
                  <c:x val="-3.0164413409954474E-2"/>
                  <c:y val="3.20696762969744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301.7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BEF-4093-B41A-4324F0111C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Банк!$C$16:$J$16</c:f>
              <c:numCache>
                <c:formatCode>General</c:formatCode>
                <c:ptCount val="8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Банк!$C$17:$J$17</c:f>
              <c:numCache>
                <c:formatCode>#\ ##0.0</c:formatCode>
                <c:ptCount val="8"/>
                <c:pt idx="0">
                  <c:v>47690.400000000001</c:v>
                </c:pt>
                <c:pt idx="1">
                  <c:v>164527.79999999999</c:v>
                </c:pt>
                <c:pt idx="2">
                  <c:v>191159.1</c:v>
                </c:pt>
                <c:pt idx="3">
                  <c:v>182488.2</c:v>
                </c:pt>
                <c:pt idx="4">
                  <c:v>206825.4</c:v>
                </c:pt>
                <c:pt idx="5">
                  <c:v>232111.5</c:v>
                </c:pt>
                <c:pt idx="6">
                  <c:v>323122.7</c:v>
                </c:pt>
                <c:pt idx="7">
                  <c:v>301744.8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BEF-4093-B41A-4324F0111C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930216"/>
        <c:axId val="155931392"/>
      </c:lineChart>
      <c:catAx>
        <c:axId val="15593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931392"/>
        <c:crosses val="autoZero"/>
        <c:auto val="1"/>
        <c:lblAlgn val="ctr"/>
        <c:lblOffset val="100"/>
        <c:noMultiLvlLbl val="0"/>
      </c:catAx>
      <c:valAx>
        <c:axId val="15593139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5593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cap="none" baseline="0" dirty="0" smtClean="0">
                <a:solidFill>
                  <a:schemeClr val="accent1">
                    <a:lumMod val="75000"/>
                  </a:schemeClr>
                </a:solidFill>
              </a:rPr>
              <a:t>Иргэдийн мөнгөн хадгаламж, </a:t>
            </a:r>
            <a:r>
              <a:rPr lang="mn-MN" sz="1800" b="1" dirty="0" smtClean="0">
                <a:solidFill>
                  <a:schemeClr val="accent1">
                    <a:lumMod val="75000"/>
                  </a:schemeClr>
                </a:solidFill>
              </a:rPr>
              <a:t>/тэрбум.төг</a:t>
            </a:r>
            <a:r>
              <a:rPr lang="mn-MN" sz="18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Банк!$B$9</c:f>
              <c:strCache>
                <c:ptCount val="1"/>
                <c:pt idx="0">
                  <c:v>ИРГЭДИЙН МӨНГӨ ХАДГАЛАМЖ /сая.төг/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D6-426F-BE50-B58E3B53720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D6-426F-BE50-B58E3B53720B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D6-426F-BE50-B58E3B53720B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D6-426F-BE50-B58E3B53720B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D6-426F-BE50-B58E3B53720B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D6-426F-BE50-B58E3B53720B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D6-426F-BE50-B58E3B53720B}"/>
              </c:ext>
            </c:extLst>
          </c:dPt>
          <c:dLbls>
            <c:dLbl>
              <c:idx val="0"/>
              <c:layout>
                <c:manualLayout>
                  <c:x val="-7.5590111601341672E-2"/>
                  <c:y val="3.88548340586290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en-US" baseline="0" dirty="0" smtClean="0"/>
                      <a:t> 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DD6-426F-BE50-B58E3B53720B}"/>
                </c:ext>
              </c:extLst>
            </c:dLbl>
            <c:dLbl>
              <c:idx val="1"/>
              <c:layout>
                <c:manualLayout>
                  <c:x val="-7.4617726542966266E-3"/>
                  <c:y val="3.3032350418880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D6-426F-BE50-B58E3B53720B}"/>
                </c:ext>
              </c:extLst>
            </c:dLbl>
            <c:dLbl>
              <c:idx val="2"/>
              <c:layout>
                <c:manualLayout>
                  <c:x val="-4.2022365467137265E-2"/>
                  <c:y val="-3.43670952064721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D6-426F-BE50-B58E3B53720B}"/>
                </c:ext>
              </c:extLst>
            </c:dLbl>
            <c:dLbl>
              <c:idx val="3"/>
              <c:layout>
                <c:manualLayout>
                  <c:x val="-2.2548196532132022E-2"/>
                  <c:y val="2.97375221087652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D6-426F-BE50-B58E3B53720B}"/>
                </c:ext>
              </c:extLst>
            </c:dLbl>
            <c:dLbl>
              <c:idx val="4"/>
              <c:layout>
                <c:manualLayout>
                  <c:x val="-7.6287537275015166E-2"/>
                  <c:y val="-3.73493715615763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DD6-426F-BE50-B58E3B53720B}"/>
                </c:ext>
              </c:extLst>
            </c:dLbl>
            <c:dLbl>
              <c:idx val="5"/>
              <c:layout>
                <c:manualLayout>
                  <c:x val="-8.459403890904247E-3"/>
                  <c:y val="3.3032350418880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DD6-426F-BE50-B58E3B53720B}"/>
                </c:ext>
              </c:extLst>
            </c:dLbl>
            <c:dLbl>
              <c:idx val="6"/>
              <c:layout>
                <c:manualLayout>
                  <c:x val="-8.9134571096467316E-2"/>
                  <c:y val="-3.00500740637765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DD6-426F-BE50-B58E3B53720B}"/>
                </c:ext>
              </c:extLst>
            </c:dLbl>
            <c:dLbl>
              <c:idx val="7"/>
              <c:layout>
                <c:manualLayout>
                  <c:x val="-1.5370646981162789E-3"/>
                  <c:y val="4.6608752581899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106.2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DD6-426F-BE50-B58E3B537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Банк!$C$8:$J$8</c:f>
              <c:numCache>
                <c:formatCode>General</c:formatCode>
                <c:ptCount val="8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Банк!$C$9:$J$9</c:f>
              <c:numCache>
                <c:formatCode>#\ ##0.0</c:formatCode>
                <c:ptCount val="8"/>
                <c:pt idx="0">
                  <c:v>18121.3</c:v>
                </c:pt>
                <c:pt idx="1">
                  <c:v>38323.199999999997</c:v>
                </c:pt>
                <c:pt idx="2">
                  <c:v>46465.599999999999</c:v>
                </c:pt>
                <c:pt idx="3">
                  <c:v>49663.1</c:v>
                </c:pt>
                <c:pt idx="4">
                  <c:v>62582</c:v>
                </c:pt>
                <c:pt idx="5">
                  <c:v>77314.899999999994</c:v>
                </c:pt>
                <c:pt idx="6">
                  <c:v>97454.7</c:v>
                </c:pt>
                <c:pt idx="7">
                  <c:v>106198.1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DD6-426F-BE50-B58E3B5372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402504"/>
        <c:axId val="156403680"/>
      </c:lineChart>
      <c:catAx>
        <c:axId val="15640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403680"/>
        <c:crosses val="autoZero"/>
        <c:auto val="1"/>
        <c:lblAlgn val="ctr"/>
        <c:lblOffset val="100"/>
        <c:noMultiLvlLbl val="0"/>
      </c:catAx>
      <c:valAx>
        <c:axId val="15640368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5640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Төрөлт,</a:t>
            </a:r>
            <a:r>
              <a:rPr lang="mn-MN" sz="1800" b="1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 баралт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'em-turult'!$A$51</c:f>
              <c:strCache>
                <c:ptCount val="1"/>
                <c:pt idx="0">
                  <c:v>Төрөлт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'em-turult'!$B$50:$K$50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'em-turult'!$B$51:$K$51</c:f>
              <c:numCache>
                <c:formatCode>General</c:formatCode>
                <c:ptCount val="10"/>
                <c:pt idx="0">
                  <c:v>1896</c:v>
                </c:pt>
                <c:pt idx="1">
                  <c:v>1859</c:v>
                </c:pt>
                <c:pt idx="2">
                  <c:v>1932</c:v>
                </c:pt>
                <c:pt idx="3">
                  <c:v>1924</c:v>
                </c:pt>
                <c:pt idx="4">
                  <c:v>2024</c:v>
                </c:pt>
                <c:pt idx="5">
                  <c:v>1945</c:v>
                </c:pt>
                <c:pt idx="6">
                  <c:v>1826</c:v>
                </c:pt>
                <c:pt idx="7">
                  <c:v>1712</c:v>
                </c:pt>
                <c:pt idx="8">
                  <c:v>1705</c:v>
                </c:pt>
                <c:pt idx="9">
                  <c:v>1772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3-493B-9584-20890DCFA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94672"/>
        <c:axId val="131692712"/>
      </c:barChart>
      <c:lineChart>
        <c:grouping val="standard"/>
        <c:varyColors val="0"/>
        <c:ser>
          <c:idx val="1"/>
          <c:order val="1"/>
          <c:tx>
            <c:strRef>
              <c:f>'em-turult'!$A$52</c:f>
              <c:strCache>
                <c:ptCount val="1"/>
                <c:pt idx="0">
                  <c:v>Нас баралт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7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63-493B-9584-20890DCFA73E}"/>
                </c:ext>
              </c:extLst>
            </c:dLbl>
            <c:dLbl>
              <c:idx val="1"/>
              <c:layout>
                <c:manualLayout>
                  <c:x val="-3.611111111111110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63-493B-9584-20890DCFA73E}"/>
                </c:ext>
              </c:extLst>
            </c:dLbl>
            <c:dLbl>
              <c:idx val="2"/>
              <c:layout>
                <c:manualLayout>
                  <c:x val="-4.1666666666666664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63-493B-9584-20890DCFA73E}"/>
                </c:ext>
              </c:extLst>
            </c:dLbl>
            <c:dLbl>
              <c:idx val="3"/>
              <c:layout>
                <c:manualLayout>
                  <c:x val="-3.0591127870831201E-2"/>
                  <c:y val="-4.6296357306801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263-493B-9584-20890DCFA73E}"/>
                </c:ext>
              </c:extLst>
            </c:dLbl>
            <c:dLbl>
              <c:idx val="4"/>
              <c:layout>
                <c:manualLayout>
                  <c:x val="-4.722222222222222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63-493B-9584-20890DCFA73E}"/>
                </c:ext>
              </c:extLst>
            </c:dLbl>
            <c:dLbl>
              <c:idx val="5"/>
              <c:layout>
                <c:manualLayout>
                  <c:x val="-4.166666666666676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263-493B-9584-20890DCFA73E}"/>
                </c:ext>
              </c:extLst>
            </c:dLbl>
            <c:dLbl>
              <c:idx val="6"/>
              <c:layout>
                <c:manualLayout>
                  <c:x val="-4.1666666666666768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263-493B-9584-20890DCFA73E}"/>
                </c:ext>
              </c:extLst>
            </c:dLbl>
            <c:dLbl>
              <c:idx val="7"/>
              <c:layout>
                <c:manualLayout>
                  <c:x val="-3.888888888888889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263-493B-9584-20890DCFA73E}"/>
                </c:ext>
              </c:extLst>
            </c:dLbl>
            <c:dLbl>
              <c:idx val="8"/>
              <c:layout>
                <c:manualLayout>
                  <c:x val="-3.3333333333333229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263-493B-9584-20890DCFA73E}"/>
                </c:ext>
              </c:extLst>
            </c:dLbl>
            <c:dLbl>
              <c:idx val="9"/>
              <c:layout>
                <c:manualLayout>
                  <c:x val="-4.166666666666676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263-493B-9584-20890DCFA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'em-turult'!$B$50:$K$50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'em-turult'!$B$52:$K$52</c:f>
              <c:numCache>
                <c:formatCode>General</c:formatCode>
                <c:ptCount val="10"/>
                <c:pt idx="0">
                  <c:v>557</c:v>
                </c:pt>
                <c:pt idx="1">
                  <c:v>493</c:v>
                </c:pt>
                <c:pt idx="2">
                  <c:v>543</c:v>
                </c:pt>
                <c:pt idx="3">
                  <c:v>506</c:v>
                </c:pt>
                <c:pt idx="4">
                  <c:v>484</c:v>
                </c:pt>
                <c:pt idx="5">
                  <c:v>527</c:v>
                </c:pt>
                <c:pt idx="6">
                  <c:v>570</c:v>
                </c:pt>
                <c:pt idx="7">
                  <c:v>494</c:v>
                </c:pt>
                <c:pt idx="8">
                  <c:v>529</c:v>
                </c:pt>
                <c:pt idx="9">
                  <c:v>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263-493B-9584-20890DCFA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94672"/>
        <c:axId val="131692712"/>
      </c:lineChart>
      <c:catAx>
        <c:axId val="13169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692712"/>
        <c:crosses val="autoZero"/>
        <c:auto val="1"/>
        <c:lblAlgn val="ctr"/>
        <c:lblOffset val="100"/>
        <c:noMultiLvlLbl val="0"/>
      </c:catAx>
      <c:valAx>
        <c:axId val="131692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9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36939534606062"/>
          <c:y val="0.90417147124391872"/>
          <c:w val="0.35979064739790279"/>
          <c:h val="7.4908026664031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'em-5-nyalh endegdel'!$A$51</c:f>
              <c:strCache>
                <c:ptCount val="1"/>
                <c:pt idx="0">
                  <c:v>0-5 хүртэлх насны хүүхдийн эндэгдэл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'em-5-nyalh endegdel'!$B$50:$H$50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'em-5-nyalh endegdel'!$B$51:$H$51</c:f>
              <c:numCache>
                <c:formatCode>General</c:formatCode>
                <c:ptCount val="7"/>
                <c:pt idx="0">
                  <c:v>22</c:v>
                </c:pt>
                <c:pt idx="1">
                  <c:v>18</c:v>
                </c:pt>
                <c:pt idx="2">
                  <c:v>21</c:v>
                </c:pt>
                <c:pt idx="3">
                  <c:v>35</c:v>
                </c:pt>
                <c:pt idx="4">
                  <c:v>26</c:v>
                </c:pt>
                <c:pt idx="5">
                  <c:v>21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4-4D99-8BE4-4230810CD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690752"/>
        <c:axId val="131691536"/>
      </c:barChart>
      <c:catAx>
        <c:axId val="1316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691536"/>
        <c:crosses val="autoZero"/>
        <c:auto val="1"/>
        <c:lblAlgn val="ctr"/>
        <c:lblOffset val="100"/>
        <c:noMultiLvlLbl val="0"/>
      </c:catAx>
      <c:valAx>
        <c:axId val="13169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90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БЗХӨ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406299635522976E-2"/>
                  <c:y val="3.1855118284937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94-4778-92AF-1E5E59C2812C}"/>
                </c:ext>
              </c:extLst>
            </c:dLbl>
            <c:dLbl>
              <c:idx val="1"/>
              <c:layout>
                <c:manualLayout>
                  <c:x val="-1.376597836774828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94-4778-92AF-1E5E59C2812C}"/>
                </c:ext>
              </c:extLst>
            </c:dLbl>
            <c:dLbl>
              <c:idx val="2"/>
              <c:layout>
                <c:manualLayout>
                  <c:x val="-9.8328416912487702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94-4778-92AF-1E5E59C2812C}"/>
                </c:ext>
              </c:extLst>
            </c:dLbl>
            <c:dLbl>
              <c:idx val="3"/>
              <c:layout>
                <c:manualLayout>
                  <c:x val="-3.539823008849572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94-4778-92AF-1E5E59C28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Sheet1!$E$5:$I$5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Sheet1!$E$6:$I$6</c:f>
              <c:numCache>
                <c:formatCode>General</c:formatCode>
                <c:ptCount val="5"/>
                <c:pt idx="0">
                  <c:v>456</c:v>
                </c:pt>
                <c:pt idx="1">
                  <c:v>428</c:v>
                </c:pt>
                <c:pt idx="2">
                  <c:v>458</c:v>
                </c:pt>
                <c:pt idx="3">
                  <c:v>545</c:v>
                </c:pt>
                <c:pt idx="4">
                  <c:v>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94-4778-92AF-1E5E59C28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41992"/>
        <c:axId val="163743560"/>
      </c:lineChart>
      <c:catAx>
        <c:axId val="16374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743560"/>
        <c:crosses val="autoZero"/>
        <c:auto val="1"/>
        <c:lblAlgn val="ctr"/>
        <c:lblOffset val="100"/>
        <c:noMultiLvlLbl val="0"/>
      </c:catAx>
      <c:valAx>
        <c:axId val="163743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74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923479028014941"/>
          <c:y val="1.8193632228719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Sheet1!$R$23</c:f>
              <c:strCache>
                <c:ptCount val="1"/>
                <c:pt idx="0">
                  <c:v>Сүрьеэ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031764366156521E-2"/>
                  <c:y val="-6.237816764132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65-4B93-ADB5-3B4B15E028AD}"/>
                </c:ext>
              </c:extLst>
            </c:dLbl>
            <c:dLbl>
              <c:idx val="1"/>
              <c:layout>
                <c:manualLayout>
                  <c:x val="-3.9272307248050781E-2"/>
                  <c:y val="0.10396361273554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65-4B93-ADB5-3B4B15E028AD}"/>
                </c:ext>
              </c:extLst>
            </c:dLbl>
            <c:dLbl>
              <c:idx val="2"/>
              <c:layout>
                <c:manualLayout>
                  <c:x val="-3.4652035807103666E-2"/>
                  <c:y val="-3.898635477582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C65-4B93-ADB5-3B4B15E028AD}"/>
                </c:ext>
              </c:extLst>
            </c:dLbl>
            <c:dLbl>
              <c:idx val="3"/>
              <c:layout>
                <c:manualLayout>
                  <c:x val="-4.8512850129945134E-2"/>
                  <c:y val="8.057179987004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65-4B93-ADB5-3B4B15E028AD}"/>
                </c:ext>
              </c:extLst>
            </c:dLbl>
            <c:dLbl>
              <c:idx val="4"/>
              <c:layout>
                <c:manualLayout>
                  <c:x val="-2.4256425064972567E-2"/>
                  <c:y val="-5.458089668615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65-4B93-ADB5-3B4B15E028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Sheet1!$S$22:$W$22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Sheet1!$S$23:$W$23</c:f>
              <c:numCache>
                <c:formatCode>General</c:formatCode>
                <c:ptCount val="5"/>
                <c:pt idx="0">
                  <c:v>193</c:v>
                </c:pt>
                <c:pt idx="1">
                  <c:v>191</c:v>
                </c:pt>
                <c:pt idx="2">
                  <c:v>197</c:v>
                </c:pt>
                <c:pt idx="3">
                  <c:v>150</c:v>
                </c:pt>
                <c:pt idx="4">
                  <c:v>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65-4B93-ADB5-3B4B15E02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95456"/>
        <c:axId val="131695064"/>
      </c:lineChart>
      <c:catAx>
        <c:axId val="1316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695064"/>
        <c:crosses val="autoZero"/>
        <c:auto val="1"/>
        <c:lblAlgn val="ctr"/>
        <c:lblOffset val="100"/>
        <c:noMultiLvlLbl val="0"/>
      </c:catAx>
      <c:valAx>
        <c:axId val="131695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9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dirty="0" smtClean="0">
                <a:solidFill>
                  <a:schemeClr val="accent1">
                    <a:lumMod val="75000"/>
                  </a:schemeClr>
                </a:solidFill>
              </a:rPr>
              <a:t>Нийт</a:t>
            </a:r>
            <a:r>
              <a:rPr lang="mn-MN" sz="1800" b="1" baseline="0" dirty="0" smtClean="0">
                <a:solidFill>
                  <a:schemeClr val="accent1">
                    <a:lumMod val="75000"/>
                  </a:schemeClr>
                </a:solidFill>
              </a:rPr>
              <a:t> мал болон эрлийз малын тоо, </a:t>
            </a:r>
            <a:r>
              <a:rPr lang="mn-MN" sz="1800" baseline="0" dirty="0" smtClean="0">
                <a:solidFill>
                  <a:schemeClr val="accent1">
                    <a:lumMod val="75000"/>
                  </a:schemeClr>
                </a:solidFill>
              </a:rPr>
              <a:t>/мян.тол/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617382272081278E-2"/>
          <c:y val="8.8237130309026537E-2"/>
          <c:w val="0.97526289153955481"/>
          <c:h val="0.73131119999254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'Цэвэр эрлийз мал'!$L$28</c:f>
              <c:strCache>
                <c:ptCount val="1"/>
                <c:pt idx="0">
                  <c:v>Нийт мал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'Цэвэр эрлийз мал'!$M$27:$V$27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'Цэвэр эрлийз мал'!$M$28:$V$28</c:f>
              <c:numCache>
                <c:formatCode>General</c:formatCode>
                <c:ptCount val="10"/>
                <c:pt idx="0">
                  <c:v>1265.5</c:v>
                </c:pt>
                <c:pt idx="1">
                  <c:v>1352.5</c:v>
                </c:pt>
                <c:pt idx="2">
                  <c:v>1305.5</c:v>
                </c:pt>
                <c:pt idx="3">
                  <c:v>1313.2</c:v>
                </c:pt>
                <c:pt idx="4">
                  <c:v>1471.6</c:v>
                </c:pt>
                <c:pt idx="5">
                  <c:v>1458.7</c:v>
                </c:pt>
                <c:pt idx="6">
                  <c:v>1599.7</c:v>
                </c:pt>
                <c:pt idx="7">
                  <c:v>1509.9</c:v>
                </c:pt>
                <c:pt idx="8">
                  <c:v>1540</c:v>
                </c:pt>
                <c:pt idx="9">
                  <c:v>1682.5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A-4D30-B12B-C0BA8E78E5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692320"/>
        <c:axId val="131693104"/>
      </c:barChart>
      <c:lineChart>
        <c:grouping val="standard"/>
        <c:varyColors val="0"/>
        <c:ser>
          <c:idx val="1"/>
          <c:order val="1"/>
          <c:tx>
            <c:strRef>
              <c:f>'Цэвэр эрлийз мал'!$L$29</c:f>
              <c:strCache>
                <c:ptCount val="1"/>
                <c:pt idx="0">
                  <c:v>Эрлийз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981248669738543E-2"/>
                  <c:y val="-3.3007467614671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EA-4D30-B12B-C0BA8E78E5F8}"/>
                </c:ext>
              </c:extLst>
            </c:dLbl>
            <c:dLbl>
              <c:idx val="1"/>
              <c:layout>
                <c:manualLayout>
                  <c:x val="-3.7105662690667882E-2"/>
                  <c:y val="-3.575808991589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EA-4D30-B12B-C0BA8E78E5F8}"/>
                </c:ext>
              </c:extLst>
            </c:dLbl>
            <c:dLbl>
              <c:idx val="2"/>
              <c:layout>
                <c:manualLayout>
                  <c:x val="-3.4856834648809246E-2"/>
                  <c:y val="-3.575808991589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EA-4D30-B12B-C0BA8E78E5F8}"/>
                </c:ext>
              </c:extLst>
            </c:dLbl>
            <c:dLbl>
              <c:idx val="3"/>
              <c:layout>
                <c:manualLayout>
                  <c:x val="-3.5981248669738529E-2"/>
                  <c:y val="-2.750622301222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EA-4D30-B12B-C0BA8E78E5F8}"/>
                </c:ext>
              </c:extLst>
            </c:dLbl>
            <c:dLbl>
              <c:idx val="4"/>
              <c:layout>
                <c:manualLayout>
                  <c:x val="-3.1483592586021215E-2"/>
                  <c:y val="-2.750622301222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EA-4D30-B12B-C0BA8E78E5F8}"/>
                </c:ext>
              </c:extLst>
            </c:dLbl>
            <c:dLbl>
              <c:idx val="5"/>
              <c:layout>
                <c:manualLayout>
                  <c:x val="-3.7105662690667861E-2"/>
                  <c:y val="-3.025684531344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FEA-4D30-B12B-C0BA8E78E5F8}"/>
                </c:ext>
              </c:extLst>
            </c:dLbl>
            <c:dLbl>
              <c:idx val="6"/>
              <c:layout>
                <c:manualLayout>
                  <c:x val="-3.9354490732526518E-2"/>
                  <c:y val="-3.0256845313448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EA-4D30-B12B-C0BA8E78E5F8}"/>
                </c:ext>
              </c:extLst>
            </c:dLbl>
            <c:dLbl>
              <c:idx val="7"/>
              <c:layout>
                <c:manualLayout>
                  <c:x val="-3.8230076711597269E-2"/>
                  <c:y val="-3.025684531344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FEA-4D30-B12B-C0BA8E78E5F8}"/>
                </c:ext>
              </c:extLst>
            </c:dLbl>
            <c:dLbl>
              <c:idx val="8"/>
              <c:layout>
                <c:manualLayout>
                  <c:x val="-3.8230076711597186E-2"/>
                  <c:y val="-3.3007467614671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EA-4D30-B12B-C0BA8E78E5F8}"/>
                </c:ext>
              </c:extLst>
            </c:dLbl>
            <c:dLbl>
              <c:idx val="9"/>
              <c:layout>
                <c:manualLayout>
                  <c:x val="-2.6985936502303898E-2"/>
                  <c:y val="-2.750622301222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FEA-4D30-B12B-C0BA8E78E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'Цэвэр эрлийз мал'!$M$27:$V$27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'Цэвэр эрлийз мал'!$M$29:$V$29</c:f>
              <c:numCache>
                <c:formatCode>#\ ##0.0</c:formatCode>
                <c:ptCount val="10"/>
                <c:pt idx="0">
                  <c:v>241.3</c:v>
                </c:pt>
                <c:pt idx="1">
                  <c:v>264.89999999999998</c:v>
                </c:pt>
                <c:pt idx="2">
                  <c:v>267.39999999999998</c:v>
                </c:pt>
                <c:pt idx="3">
                  <c:v>303</c:v>
                </c:pt>
                <c:pt idx="4">
                  <c:v>337.9</c:v>
                </c:pt>
                <c:pt idx="5">
                  <c:v>346.3</c:v>
                </c:pt>
                <c:pt idx="6">
                  <c:v>365</c:v>
                </c:pt>
                <c:pt idx="7">
                  <c:v>373.2</c:v>
                </c:pt>
                <c:pt idx="8">
                  <c:v>394.1</c:v>
                </c:pt>
                <c:pt idx="9">
                  <c:v>393.9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FEA-4D30-B12B-C0BA8E78E5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692320"/>
        <c:axId val="131693104"/>
      </c:lineChart>
      <c:catAx>
        <c:axId val="13169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693104"/>
        <c:crosses val="autoZero"/>
        <c:auto val="1"/>
        <c:lblAlgn val="ctr"/>
        <c:lblOffset val="100"/>
        <c:noMultiLvlLbl val="0"/>
      </c:catAx>
      <c:valAx>
        <c:axId val="131693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9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736312694049954"/>
          <c:y val="0.92955894529445415"/>
          <c:w val="0.42077600149874655"/>
          <c:h val="6.5218398248007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600" b="1" dirty="0">
                <a:solidFill>
                  <a:schemeClr val="accent1">
                    <a:lumMod val="75000"/>
                  </a:schemeClr>
                </a:solidFill>
              </a:rPr>
              <a:t>Малын тоо сумаар </a:t>
            </a:r>
            <a:r>
              <a:rPr lang="mn-MN" sz="1400" dirty="0">
                <a:solidFill>
                  <a:schemeClr val="accent1">
                    <a:lumMod val="75000"/>
                  </a:schemeClr>
                </a:solidFill>
              </a:rPr>
              <a:t>/толгой/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255658493222068"/>
          <c:y val="9.3612513575723588E-2"/>
          <c:w val="0.60006496155360689"/>
          <c:h val="0.877862897800094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'niit mal'!$M$6:$M$22</c:f>
              <c:strCache>
                <c:ptCount val="17"/>
                <c:pt idx="0">
                  <c:v>Сүхбаатар</c:v>
                </c:pt>
                <c:pt idx="1">
                  <c:v>Шаамар</c:v>
                </c:pt>
                <c:pt idx="2">
                  <c:v>Хүдэр</c:v>
                </c:pt>
                <c:pt idx="3">
                  <c:v>Түшиг</c:v>
                </c:pt>
                <c:pt idx="4">
                  <c:v>Алтанбулаг</c:v>
                </c:pt>
                <c:pt idx="5">
                  <c:v>Ерөө</c:v>
                </c:pt>
                <c:pt idx="6">
                  <c:v>Зүүнбүрэн</c:v>
                </c:pt>
                <c:pt idx="7">
                  <c:v>Сант</c:v>
                </c:pt>
                <c:pt idx="8">
                  <c:v>Хушаат</c:v>
                </c:pt>
                <c:pt idx="9">
                  <c:v>Жавхлант</c:v>
                </c:pt>
                <c:pt idx="10">
                  <c:v>Сайхан</c:v>
                </c:pt>
                <c:pt idx="11">
                  <c:v>Орхон</c:v>
                </c:pt>
                <c:pt idx="12">
                  <c:v>Мандал</c:v>
                </c:pt>
                <c:pt idx="13">
                  <c:v>Баянгол</c:v>
                </c:pt>
                <c:pt idx="14">
                  <c:v>Баруунбүрэн</c:v>
                </c:pt>
                <c:pt idx="15">
                  <c:v>Цагааннуур</c:v>
                </c:pt>
                <c:pt idx="16">
                  <c:v>Орхонтуул</c:v>
                </c:pt>
              </c:strCache>
            </c:strRef>
          </c:cat>
          <c:val>
            <c:numRef>
              <c:f>'niit mal'!$N$6:$N$22</c:f>
              <c:numCache>
                <c:formatCode>#\ ##0</c:formatCode>
                <c:ptCount val="17"/>
                <c:pt idx="0">
                  <c:v>23277</c:v>
                </c:pt>
                <c:pt idx="1">
                  <c:v>25113</c:v>
                </c:pt>
                <c:pt idx="2">
                  <c:v>32460</c:v>
                </c:pt>
                <c:pt idx="3">
                  <c:v>59470</c:v>
                </c:pt>
                <c:pt idx="4">
                  <c:v>61387</c:v>
                </c:pt>
                <c:pt idx="5">
                  <c:v>80598</c:v>
                </c:pt>
                <c:pt idx="6">
                  <c:v>83231</c:v>
                </c:pt>
                <c:pt idx="7">
                  <c:v>85481</c:v>
                </c:pt>
                <c:pt idx="8">
                  <c:v>88504</c:v>
                </c:pt>
                <c:pt idx="9">
                  <c:v>95410</c:v>
                </c:pt>
                <c:pt idx="10">
                  <c:v>105040</c:v>
                </c:pt>
                <c:pt idx="11">
                  <c:v>105333</c:v>
                </c:pt>
                <c:pt idx="12">
                  <c:v>114199</c:v>
                </c:pt>
                <c:pt idx="13">
                  <c:v>158157</c:v>
                </c:pt>
                <c:pt idx="14">
                  <c:v>172573</c:v>
                </c:pt>
                <c:pt idx="15">
                  <c:v>179696</c:v>
                </c:pt>
                <c:pt idx="16">
                  <c:v>212560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1-4A34-B4CE-BF070F9EE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3667120"/>
        <c:axId val="133665944"/>
      </c:barChart>
      <c:catAx>
        <c:axId val="13366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665944"/>
        <c:crosses val="autoZero"/>
        <c:auto val="1"/>
        <c:lblAlgn val="ctr"/>
        <c:lblOffset val="100"/>
        <c:noMultiLvlLbl val="0"/>
      </c:catAx>
      <c:valAx>
        <c:axId val="133665944"/>
        <c:scaling>
          <c:orientation val="minMax"/>
        </c:scaling>
        <c:delete val="1"/>
        <c:axPos val="b"/>
        <c:numFmt formatCode="#\ ##0" sourceLinked="1"/>
        <c:majorTickMark val="none"/>
        <c:minorTickMark val="none"/>
        <c:tickLblPos val="nextTo"/>
        <c:crossAx val="13366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dirty="0">
                <a:solidFill>
                  <a:srgbClr val="0000CC"/>
                </a:solidFill>
              </a:rPr>
              <a:t>Сүүлийн 10 жилийн байдлаар</a:t>
            </a:r>
            <a:endParaRPr lang="en-US" sz="1800" b="1" dirty="0">
              <a:solidFill>
                <a:srgbClr val="0000CC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00C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00CC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8266201034119684E-2"/>
                  <c:y val="4.2168032919430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48-438D-989A-33590AFE2016}"/>
                </c:ext>
              </c:extLst>
            </c:dLbl>
            <c:dLbl>
              <c:idx val="4"/>
              <c:layout>
                <c:manualLayout>
                  <c:x val="-3.0734779146732033E-2"/>
                  <c:y val="3.0087682418048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48-438D-989A-33590AFE2016}"/>
                </c:ext>
              </c:extLst>
            </c:dLbl>
            <c:dLbl>
              <c:idx val="7"/>
              <c:layout>
                <c:manualLayout>
                  <c:x val="-3.5249871202186693E-2"/>
                  <c:y val="3.4617813856066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728718868408196E-2"/>
                      <c:h val="5.4588202729208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A48-438D-989A-33590AFE2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Sheet1!$B$4:$K$4</c:f>
              <c:strCache>
                <c:ptCount val="10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 он</c:v>
                </c:pt>
                <c:pt idx="9">
                  <c:v>2019 он</c:v>
                </c:pt>
              </c:strCache>
            </c:strRef>
          </c:cat>
          <c:val>
            <c:numRef>
              <c:f>Sheet1!$B$5:$K$5</c:f>
              <c:numCache>
                <c:formatCode>#\ ##0</c:formatCode>
                <c:ptCount val="10"/>
                <c:pt idx="0">
                  <c:v>2106</c:v>
                </c:pt>
                <c:pt idx="1">
                  <c:v>2452</c:v>
                </c:pt>
                <c:pt idx="2">
                  <c:v>2025</c:v>
                </c:pt>
                <c:pt idx="3">
                  <c:v>1816</c:v>
                </c:pt>
                <c:pt idx="4">
                  <c:v>1548</c:v>
                </c:pt>
                <c:pt idx="5">
                  <c:v>1670</c:v>
                </c:pt>
                <c:pt idx="6">
                  <c:v>1470</c:v>
                </c:pt>
                <c:pt idx="7">
                  <c:v>1011</c:v>
                </c:pt>
                <c:pt idx="8">
                  <c:v>1203</c:v>
                </c:pt>
                <c:pt idx="9">
                  <c:v>1043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48-438D-989A-33590AFE2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66336"/>
        <c:axId val="155932568"/>
      </c:lineChart>
      <c:catAx>
        <c:axId val="13366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932568"/>
        <c:crosses val="autoZero"/>
        <c:auto val="1"/>
        <c:lblAlgn val="ctr"/>
        <c:lblOffset val="100"/>
        <c:noMultiLvlLbl val="0"/>
      </c:catAx>
      <c:valAx>
        <c:axId val="155932568"/>
        <c:scaling>
          <c:orientation val="minMax"/>
          <c:max val="2580"/>
          <c:min val="900"/>
        </c:scaling>
        <c:delete val="1"/>
        <c:axPos val="l"/>
        <c:numFmt formatCode="#\ ##0" sourceLinked="1"/>
        <c:majorTickMark val="out"/>
        <c:minorTickMark val="none"/>
        <c:tickLblPos val="nextTo"/>
        <c:crossAx val="13366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090719501288"/>
          <c:y val="1.3122030221390956E-2"/>
          <c:w val="0.81179766945741683"/>
          <c:h val="0.9868779351316792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'hud.halamj-3-byambaa'!$Y$4</c:f>
              <c:strCache>
                <c:ptCount val="1"/>
                <c:pt idx="0">
                  <c:v>2019 он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1" u="none" strike="noStrike" kern="1200" baseline="0">
                    <a:solidFill>
                      <a:srgbClr val="0000C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'hud.halamj-3-byambaa'!$W$5:$W$21</c:f>
              <c:strCache>
                <c:ptCount val="17"/>
                <c:pt idx="0">
                  <c:v>Алтанбулаг</c:v>
                </c:pt>
                <c:pt idx="1">
                  <c:v>Ерөө</c:v>
                </c:pt>
                <c:pt idx="2">
                  <c:v>Зүүнбүрэн</c:v>
                </c:pt>
                <c:pt idx="3">
                  <c:v>Мандал</c:v>
                </c:pt>
                <c:pt idx="4">
                  <c:v>Орхон</c:v>
                </c:pt>
                <c:pt idx="5">
                  <c:v>Сант</c:v>
                </c:pt>
                <c:pt idx="6">
                  <c:v>Цагааннуур</c:v>
                </c:pt>
                <c:pt idx="7">
                  <c:v>Баянгол</c:v>
                </c:pt>
                <c:pt idx="8">
                  <c:v>Сайхан</c:v>
                </c:pt>
                <c:pt idx="9">
                  <c:v>Орхонтуул</c:v>
                </c:pt>
                <c:pt idx="10">
                  <c:v>Баруунбүрэн</c:v>
                </c:pt>
                <c:pt idx="11">
                  <c:v>Шаамар</c:v>
                </c:pt>
                <c:pt idx="12">
                  <c:v>Хүдэр</c:v>
                </c:pt>
                <c:pt idx="13">
                  <c:v>Сүхбаатар</c:v>
                </c:pt>
                <c:pt idx="14">
                  <c:v>Жавхлант</c:v>
                </c:pt>
                <c:pt idx="15">
                  <c:v>Түшиг</c:v>
                </c:pt>
                <c:pt idx="16">
                  <c:v>Хушаат</c:v>
                </c:pt>
              </c:strCache>
            </c:strRef>
          </c:cat>
          <c:val>
            <c:numRef>
              <c:f>'hud.halamj-3-byambaa'!$Y$5:$Y$21</c:f>
              <c:numCache>
                <c:formatCode>General</c:formatCode>
                <c:ptCount val="17"/>
                <c:pt idx="0">
                  <c:v>25</c:v>
                </c:pt>
                <c:pt idx="1">
                  <c:v>134</c:v>
                </c:pt>
                <c:pt idx="2">
                  <c:v>17</c:v>
                </c:pt>
                <c:pt idx="3">
                  <c:v>179</c:v>
                </c:pt>
                <c:pt idx="4">
                  <c:v>39</c:v>
                </c:pt>
                <c:pt idx="5">
                  <c:v>30</c:v>
                </c:pt>
                <c:pt idx="6">
                  <c:v>65</c:v>
                </c:pt>
                <c:pt idx="7">
                  <c:v>66</c:v>
                </c:pt>
                <c:pt idx="8">
                  <c:v>111</c:v>
                </c:pt>
                <c:pt idx="9">
                  <c:v>38</c:v>
                </c:pt>
                <c:pt idx="10">
                  <c:v>41</c:v>
                </c:pt>
                <c:pt idx="11">
                  <c:v>19</c:v>
                </c:pt>
                <c:pt idx="12">
                  <c:v>34</c:v>
                </c:pt>
                <c:pt idx="13">
                  <c:v>156</c:v>
                </c:pt>
                <c:pt idx="14">
                  <c:v>29</c:v>
                </c:pt>
                <c:pt idx="15">
                  <c:v>56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D-46E3-BD58-FED7E9DD14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12"/>
        <c:axId val="155929824"/>
        <c:axId val="155934136"/>
      </c:barChart>
      <c:catAx>
        <c:axId val="155929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934136"/>
        <c:crosses val="autoZero"/>
        <c:auto val="1"/>
        <c:lblAlgn val="ctr"/>
        <c:lblOffset val="100"/>
        <c:noMultiLvlLbl val="0"/>
      </c:catAx>
      <c:valAx>
        <c:axId val="15593413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5592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698638968462729"/>
          <c:y val="0.59947225657773318"/>
          <c:w val="0.19984257441807463"/>
          <c:h val="4.1037290715064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C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398D5-B1F6-48CF-821B-C4330598878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D9D6C2-C39A-47FB-99D3-3CEA39A6A03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mn-MN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Эрэгтэй          54 158 </a:t>
          </a:r>
        </a:p>
        <a:p>
          <a:pPr>
            <a:lnSpc>
              <a:spcPct val="100000"/>
            </a:lnSpc>
          </a:pP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50.7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82C35-B956-417B-A216-524C974A0641}" type="parTrans" cxnId="{94D332BB-0361-44A5-9A95-D69889FDD32D}">
      <dgm:prSet/>
      <dgm:spPr/>
      <dgm:t>
        <a:bodyPr/>
        <a:lstStyle/>
        <a:p>
          <a:endParaRPr lang="en-US"/>
        </a:p>
      </dgm:t>
    </dgm:pt>
    <dgm:pt modelId="{04C10166-F88F-4D46-8C73-E8378A64DDD8}" type="sibTrans" cxnId="{94D332BB-0361-44A5-9A95-D69889FDD32D}">
      <dgm:prSet/>
      <dgm:spPr/>
      <dgm:t>
        <a:bodyPr/>
        <a:lstStyle/>
        <a:p>
          <a:endParaRPr lang="en-US"/>
        </a:p>
      </dgm:t>
    </dgm:pt>
    <dgm:pt modelId="{6B57DF2A-CB6A-49CE-AA4C-C6F13CE0F0F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mn-MN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Нийт            106 854</a:t>
          </a:r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0A67A-D3FE-4260-91BA-2B210A83CC58}" type="parTrans" cxnId="{1424AD48-6E14-4CBF-9EB1-8070BA9A2DA8}">
      <dgm:prSet/>
      <dgm:spPr/>
      <dgm:t>
        <a:bodyPr/>
        <a:lstStyle/>
        <a:p>
          <a:endParaRPr lang="en-US"/>
        </a:p>
      </dgm:t>
    </dgm:pt>
    <dgm:pt modelId="{C84902C7-B442-4F93-8759-07EC0593205B}" type="sibTrans" cxnId="{1424AD48-6E14-4CBF-9EB1-8070BA9A2DA8}">
      <dgm:prSet/>
      <dgm:spPr/>
      <dgm:t>
        <a:bodyPr/>
        <a:lstStyle/>
        <a:p>
          <a:endParaRPr lang="en-US"/>
        </a:p>
      </dgm:t>
    </dgm:pt>
    <dgm:pt modelId="{F0945537-28E8-45A3-B0C8-345C5C466C4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mn-MN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Эмэгтэй          52 696 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49.3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CAB09-EBCD-40E9-9992-791FA2ED38A1}" type="parTrans" cxnId="{47215F1C-BE11-4F58-A62E-E02BB786A6A8}">
      <dgm:prSet/>
      <dgm:spPr/>
      <dgm:t>
        <a:bodyPr/>
        <a:lstStyle/>
        <a:p>
          <a:endParaRPr lang="en-US"/>
        </a:p>
      </dgm:t>
    </dgm:pt>
    <dgm:pt modelId="{F0DE8D5A-63C8-488E-A110-1D1AC1E6AA92}" type="sibTrans" cxnId="{47215F1C-BE11-4F58-A62E-E02BB786A6A8}">
      <dgm:prSet/>
      <dgm:spPr/>
      <dgm:t>
        <a:bodyPr/>
        <a:lstStyle/>
        <a:p>
          <a:endParaRPr lang="en-US"/>
        </a:p>
      </dgm:t>
    </dgm:pt>
    <dgm:pt modelId="{099C4E43-D96D-4C88-BA7A-C6538D96DC21}" type="pres">
      <dgm:prSet presAssocID="{D92398D5-B1F6-48CF-821B-C4330598878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35AA20-BC3C-48FC-9244-0BE73D9114A6}" type="pres">
      <dgm:prSet presAssocID="{84D9D6C2-C39A-47FB-99D3-3CEA39A6A032}" presName="Accent1" presStyleCnt="0"/>
      <dgm:spPr/>
    </dgm:pt>
    <dgm:pt modelId="{E263C3F6-C922-402A-95B2-CB0FA70EBE70}" type="pres">
      <dgm:prSet presAssocID="{84D9D6C2-C39A-47FB-99D3-3CEA39A6A032}" presName="Accent" presStyleLbl="node1" presStyleIdx="0" presStyleCnt="3"/>
      <dgm:spPr/>
    </dgm:pt>
    <dgm:pt modelId="{CEAF329A-01EB-485F-89AB-8F8660152472}" type="pres">
      <dgm:prSet presAssocID="{84D9D6C2-C39A-47FB-99D3-3CEA39A6A032}" presName="Parent1" presStyleLbl="revTx" presStyleIdx="0" presStyleCnt="3" custScaleY="168822" custLinFactNeighborX="2446" custLinFactNeighborY="-50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A53A7-EE51-47D0-AF55-532AEE3A9AF0}" type="pres">
      <dgm:prSet presAssocID="{6B57DF2A-CB6A-49CE-AA4C-C6F13CE0F0F4}" presName="Accent2" presStyleCnt="0"/>
      <dgm:spPr/>
    </dgm:pt>
    <dgm:pt modelId="{827D4530-14DD-4890-87E4-B32B1329802E}" type="pres">
      <dgm:prSet presAssocID="{6B57DF2A-CB6A-49CE-AA4C-C6F13CE0F0F4}" presName="Accent" presStyleLbl="node1" presStyleIdx="1" presStyleCnt="3"/>
      <dgm:spPr>
        <a:solidFill>
          <a:schemeClr val="bg1">
            <a:lumMod val="50000"/>
          </a:schemeClr>
        </a:solidFill>
      </dgm:spPr>
    </dgm:pt>
    <dgm:pt modelId="{FD242957-C8FE-445B-8D6F-339829AF222F}" type="pres">
      <dgm:prSet presAssocID="{6B57DF2A-CB6A-49CE-AA4C-C6F13CE0F0F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063B5-A3E3-4858-A792-A73CDD075DF5}" type="pres">
      <dgm:prSet presAssocID="{F0945537-28E8-45A3-B0C8-345C5C466C4E}" presName="Accent3" presStyleCnt="0"/>
      <dgm:spPr/>
    </dgm:pt>
    <dgm:pt modelId="{B4C6F801-B913-4A6D-9066-21A69E4A70FF}" type="pres">
      <dgm:prSet presAssocID="{F0945537-28E8-45A3-B0C8-345C5C466C4E}" presName="Accent" presStyleLbl="node1" presStyleIdx="2" presStyleCnt="3"/>
      <dgm:spPr>
        <a:solidFill>
          <a:srgbClr val="C646AE"/>
        </a:solidFill>
      </dgm:spPr>
    </dgm:pt>
    <dgm:pt modelId="{5AE89FBD-3FE0-4127-BDD6-370829561FBC}" type="pres">
      <dgm:prSet presAssocID="{F0945537-28E8-45A3-B0C8-345C5C466C4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215F1C-BE11-4F58-A62E-E02BB786A6A8}" srcId="{D92398D5-B1F6-48CF-821B-C43305988788}" destId="{F0945537-28E8-45A3-B0C8-345C5C466C4E}" srcOrd="2" destOrd="0" parTransId="{B3BCAB09-EBCD-40E9-9992-791FA2ED38A1}" sibTransId="{F0DE8D5A-63C8-488E-A110-1D1AC1E6AA92}"/>
    <dgm:cxn modelId="{D10ABDC8-C2D4-4EC1-B203-EEB6CFF88C0C}" type="presOf" srcId="{D92398D5-B1F6-48CF-821B-C43305988788}" destId="{099C4E43-D96D-4C88-BA7A-C6538D96DC21}" srcOrd="0" destOrd="0" presId="urn:microsoft.com/office/officeart/2009/layout/CircleArrowProcess"/>
    <dgm:cxn modelId="{D70CF0E9-16B1-452F-81A7-1A875FCF1F08}" type="presOf" srcId="{6B57DF2A-CB6A-49CE-AA4C-C6F13CE0F0F4}" destId="{FD242957-C8FE-445B-8D6F-339829AF222F}" srcOrd="0" destOrd="0" presId="urn:microsoft.com/office/officeart/2009/layout/CircleArrowProcess"/>
    <dgm:cxn modelId="{5EDE46B5-10D7-4B31-9680-491779F92D01}" type="presOf" srcId="{F0945537-28E8-45A3-B0C8-345C5C466C4E}" destId="{5AE89FBD-3FE0-4127-BDD6-370829561FBC}" srcOrd="0" destOrd="0" presId="urn:microsoft.com/office/officeart/2009/layout/CircleArrowProcess"/>
    <dgm:cxn modelId="{1424AD48-6E14-4CBF-9EB1-8070BA9A2DA8}" srcId="{D92398D5-B1F6-48CF-821B-C43305988788}" destId="{6B57DF2A-CB6A-49CE-AA4C-C6F13CE0F0F4}" srcOrd="1" destOrd="0" parTransId="{9780A67A-D3FE-4260-91BA-2B210A83CC58}" sibTransId="{C84902C7-B442-4F93-8759-07EC0593205B}"/>
    <dgm:cxn modelId="{463E29AD-1762-4260-B38F-6796F1F40837}" type="presOf" srcId="{84D9D6C2-C39A-47FB-99D3-3CEA39A6A032}" destId="{CEAF329A-01EB-485F-89AB-8F8660152472}" srcOrd="0" destOrd="0" presId="urn:microsoft.com/office/officeart/2009/layout/CircleArrowProcess"/>
    <dgm:cxn modelId="{94D332BB-0361-44A5-9A95-D69889FDD32D}" srcId="{D92398D5-B1F6-48CF-821B-C43305988788}" destId="{84D9D6C2-C39A-47FB-99D3-3CEA39A6A032}" srcOrd="0" destOrd="0" parTransId="{88482C35-B956-417B-A216-524C974A0641}" sibTransId="{04C10166-F88F-4D46-8C73-E8378A64DDD8}"/>
    <dgm:cxn modelId="{670D3814-608F-4D0E-B30B-EA129CB75FAE}" type="presParOf" srcId="{099C4E43-D96D-4C88-BA7A-C6538D96DC21}" destId="{FF35AA20-BC3C-48FC-9244-0BE73D9114A6}" srcOrd="0" destOrd="0" presId="urn:microsoft.com/office/officeart/2009/layout/CircleArrowProcess"/>
    <dgm:cxn modelId="{648CD28E-0DAF-4FA1-8A35-7AFC9220269F}" type="presParOf" srcId="{FF35AA20-BC3C-48FC-9244-0BE73D9114A6}" destId="{E263C3F6-C922-402A-95B2-CB0FA70EBE70}" srcOrd="0" destOrd="0" presId="urn:microsoft.com/office/officeart/2009/layout/CircleArrowProcess"/>
    <dgm:cxn modelId="{7A4C54E2-FCCE-4357-B707-61CF3A34C17D}" type="presParOf" srcId="{099C4E43-D96D-4C88-BA7A-C6538D96DC21}" destId="{CEAF329A-01EB-485F-89AB-8F8660152472}" srcOrd="1" destOrd="0" presId="urn:microsoft.com/office/officeart/2009/layout/CircleArrowProcess"/>
    <dgm:cxn modelId="{D77CF159-C092-4664-9697-533629C49659}" type="presParOf" srcId="{099C4E43-D96D-4C88-BA7A-C6538D96DC21}" destId="{04EA53A7-EE51-47D0-AF55-532AEE3A9AF0}" srcOrd="2" destOrd="0" presId="urn:microsoft.com/office/officeart/2009/layout/CircleArrowProcess"/>
    <dgm:cxn modelId="{AAA68C52-91DB-471D-8DA6-F07B725D698F}" type="presParOf" srcId="{04EA53A7-EE51-47D0-AF55-532AEE3A9AF0}" destId="{827D4530-14DD-4890-87E4-B32B1329802E}" srcOrd="0" destOrd="0" presId="urn:microsoft.com/office/officeart/2009/layout/CircleArrowProcess"/>
    <dgm:cxn modelId="{7A069BE9-D998-4E40-99F9-CCC501E02174}" type="presParOf" srcId="{099C4E43-D96D-4C88-BA7A-C6538D96DC21}" destId="{FD242957-C8FE-445B-8D6F-339829AF222F}" srcOrd="3" destOrd="0" presId="urn:microsoft.com/office/officeart/2009/layout/CircleArrowProcess"/>
    <dgm:cxn modelId="{D7719F62-1F9E-4A52-B2A2-6DB1992A8B45}" type="presParOf" srcId="{099C4E43-D96D-4C88-BA7A-C6538D96DC21}" destId="{E1B063B5-A3E3-4858-A792-A73CDD075DF5}" srcOrd="4" destOrd="0" presId="urn:microsoft.com/office/officeart/2009/layout/CircleArrowProcess"/>
    <dgm:cxn modelId="{853E8382-9135-4FF6-B5AD-EA7176D7FDAF}" type="presParOf" srcId="{E1B063B5-A3E3-4858-A792-A73CDD075DF5}" destId="{B4C6F801-B913-4A6D-9066-21A69E4A70FF}" srcOrd="0" destOrd="0" presId="urn:microsoft.com/office/officeart/2009/layout/CircleArrowProcess"/>
    <dgm:cxn modelId="{7D9BC8CE-8731-4186-BE29-E7AD7D59DB56}" type="presParOf" srcId="{099C4E43-D96D-4C88-BA7A-C6538D96DC21}" destId="{5AE89FBD-3FE0-4127-BDD6-370829561FB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F80ADE-16C1-4D31-99F8-E91F4A84CAA8}" type="doc">
      <dgm:prSet loTypeId="urn:microsoft.com/office/officeart/2005/8/layout/pList2" loCatId="picture" qsTypeId="urn:microsoft.com/office/officeart/2005/8/quickstyle/simple1" qsCatId="simple" csTypeId="urn:microsoft.com/office/officeart/2005/8/colors/colorful4" csCatId="colorful" phldr="1"/>
      <dgm:spPr/>
    </dgm:pt>
    <dgm:pt modelId="{9EC99097-89A7-4FBF-B6AB-1592D714E8C7}">
      <dgm:prSet phldrT="[Text]" custT="1"/>
      <dgm:spPr/>
      <dgm:t>
        <a:bodyPr/>
        <a:lstStyle/>
        <a:p>
          <a:pPr algn="ctr"/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Уул уурхайн салбарт 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327.7 (63.6%)  </a:t>
          </a:r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 </a:t>
          </a:r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1300" dirty="0"/>
        </a:p>
      </dgm:t>
    </dgm:pt>
    <dgm:pt modelId="{6AA7DD7F-F3CC-45F7-8C8D-9B2F28FAFC68}" type="parTrans" cxnId="{1389F4F2-0476-430A-AD21-EF5364E62A2C}">
      <dgm:prSet/>
      <dgm:spPr/>
      <dgm:t>
        <a:bodyPr/>
        <a:lstStyle/>
        <a:p>
          <a:endParaRPr lang="en-US"/>
        </a:p>
      </dgm:t>
    </dgm:pt>
    <dgm:pt modelId="{76E7CEE4-F203-455A-B3C0-20BE061E1992}" type="sibTrans" cxnId="{1389F4F2-0476-430A-AD21-EF5364E62A2C}">
      <dgm:prSet/>
      <dgm:spPr/>
      <dgm:t>
        <a:bodyPr/>
        <a:lstStyle/>
        <a:p>
          <a:endParaRPr lang="en-US"/>
        </a:p>
      </dgm:t>
    </dgm:pt>
    <dgm:pt modelId="{53E710BC-6C59-48B5-8E43-5A14BCBFBD7D}">
      <dgm:prSet phldrT="[Text]" custT="1"/>
      <dgm:spPr/>
      <dgm:t>
        <a:bodyPr/>
        <a:lstStyle/>
        <a:p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Боловсруулах үйлдвэрийн салбарт 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177.4 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34.4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</a:t>
          </a:r>
          <a:endParaRPr lang="en-US" sz="1400" dirty="0"/>
        </a:p>
      </dgm:t>
    </dgm:pt>
    <dgm:pt modelId="{93DF36CF-82AC-462C-AC85-D2224CD455E9}" type="parTrans" cxnId="{713DE7C4-FA52-4FA9-97DA-0F24BD0EF8C1}">
      <dgm:prSet/>
      <dgm:spPr/>
      <dgm:t>
        <a:bodyPr/>
        <a:lstStyle/>
        <a:p>
          <a:endParaRPr lang="en-US"/>
        </a:p>
      </dgm:t>
    </dgm:pt>
    <dgm:pt modelId="{ECD12E48-B3BD-488F-829B-78DDE473962A}" type="sibTrans" cxnId="{713DE7C4-FA52-4FA9-97DA-0F24BD0EF8C1}">
      <dgm:prSet/>
      <dgm:spPr/>
      <dgm:t>
        <a:bodyPr/>
        <a:lstStyle/>
        <a:p>
          <a:endParaRPr lang="en-US"/>
        </a:p>
      </dgm:t>
    </dgm:pt>
    <dgm:pt modelId="{52FDF1FB-3E25-45A6-9C76-C467D16D0954}">
      <dgm:prSet phldrT="[Text]"/>
      <dgm:spPr/>
      <dgm:t>
        <a:bodyPr/>
        <a:lstStyle/>
        <a:p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Цахилгаан, дулааны эрчим хүч үйлдвэрлэл, усан хангамжийн салбарт </a:t>
          </a:r>
          <a:r>
            <a:rPr lang="mn-MN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10.0 </a:t>
          </a:r>
          <a:r>
            <a: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2.0</a:t>
          </a:r>
          <a:r>
            <a: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r>
            <a:rPr lang="mn-MN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</a:t>
          </a:r>
          <a:endParaRPr lang="en-US" dirty="0"/>
        </a:p>
      </dgm:t>
    </dgm:pt>
    <dgm:pt modelId="{99AB5339-05E7-4390-AB31-8F1D5B495AFF}" type="parTrans" cxnId="{EC5C8F17-063F-4E8F-BB3B-69E509C92E25}">
      <dgm:prSet/>
      <dgm:spPr/>
      <dgm:t>
        <a:bodyPr/>
        <a:lstStyle/>
        <a:p>
          <a:endParaRPr lang="en-US"/>
        </a:p>
      </dgm:t>
    </dgm:pt>
    <dgm:pt modelId="{7419DBCB-1FEA-4D99-B7E7-1AD9A5BC23A9}" type="sibTrans" cxnId="{EC5C8F17-063F-4E8F-BB3B-69E509C92E25}">
      <dgm:prSet/>
      <dgm:spPr/>
      <dgm:t>
        <a:bodyPr/>
        <a:lstStyle/>
        <a:p>
          <a:endParaRPr lang="en-US"/>
        </a:p>
      </dgm:t>
    </dgm:pt>
    <dgm:pt modelId="{79F884EB-943C-41FA-BCF2-B71463F9B73D}" type="pres">
      <dgm:prSet presAssocID="{00F80ADE-16C1-4D31-99F8-E91F4A84CAA8}" presName="Name0" presStyleCnt="0">
        <dgm:presLayoutVars>
          <dgm:dir/>
          <dgm:resizeHandles val="exact"/>
        </dgm:presLayoutVars>
      </dgm:prSet>
      <dgm:spPr/>
    </dgm:pt>
    <dgm:pt modelId="{3BB6F865-D96D-4876-9C03-16A6B25853F3}" type="pres">
      <dgm:prSet presAssocID="{00F80ADE-16C1-4D31-99F8-E91F4A84CAA8}" presName="bkgdShp" presStyleLbl="alignAccFollowNode1" presStyleIdx="0" presStyleCnt="1" custScaleY="87694"/>
      <dgm:spPr/>
    </dgm:pt>
    <dgm:pt modelId="{B155D270-EE3E-4424-A5A6-7F2462B6815F}" type="pres">
      <dgm:prSet presAssocID="{00F80ADE-16C1-4D31-99F8-E91F4A84CAA8}" presName="linComp" presStyleCnt="0"/>
      <dgm:spPr/>
    </dgm:pt>
    <dgm:pt modelId="{EA71436D-0674-492F-B85E-F1CE096EF4B6}" type="pres">
      <dgm:prSet presAssocID="{9EC99097-89A7-4FBF-B6AB-1592D714E8C7}" presName="compNode" presStyleCnt="0"/>
      <dgm:spPr/>
    </dgm:pt>
    <dgm:pt modelId="{1B619854-EFAD-4FDD-9DC8-221B55D70103}" type="pres">
      <dgm:prSet presAssocID="{9EC99097-89A7-4FBF-B6AB-1592D714E8C7}" presName="node" presStyleLbl="node1" presStyleIdx="0" presStyleCnt="3" custScaleX="112998" custLinFactNeighborX="2295" custLinFactNeighborY="-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2538C-6EC1-4022-BD4F-F5121E861F4D}" type="pres">
      <dgm:prSet presAssocID="{9EC99097-89A7-4FBF-B6AB-1592D714E8C7}" presName="invisiNode" presStyleLbl="node1" presStyleIdx="0" presStyleCnt="3"/>
      <dgm:spPr/>
    </dgm:pt>
    <dgm:pt modelId="{06CC376E-E75F-4AC7-AA25-54C9F964FAF5}" type="pres">
      <dgm:prSet presAssocID="{9EC99097-89A7-4FBF-B6AB-1592D714E8C7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9D911B9-2810-493B-A390-739F0E2AD723}" type="pres">
      <dgm:prSet presAssocID="{76E7CEE4-F203-455A-B3C0-20BE061E199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1F3831-4CCD-48D5-BDDE-ED4697D68982}" type="pres">
      <dgm:prSet presAssocID="{53E710BC-6C59-48B5-8E43-5A14BCBFBD7D}" presName="compNode" presStyleCnt="0"/>
      <dgm:spPr/>
    </dgm:pt>
    <dgm:pt modelId="{2F6AA9AF-8254-4C95-8E83-8C01C8557C1C}" type="pres">
      <dgm:prSet presAssocID="{53E710BC-6C59-48B5-8E43-5A14BCBFBD7D}" presName="node" presStyleLbl="node1" presStyleIdx="1" presStyleCnt="3" custScaleX="116923" custLinFactNeighborX="-662" custLinFactNeighborY="-2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6DDD0-2C1A-4B1C-8263-1D2E848FECFA}" type="pres">
      <dgm:prSet presAssocID="{53E710BC-6C59-48B5-8E43-5A14BCBFBD7D}" presName="invisiNode" presStyleLbl="node1" presStyleIdx="1" presStyleCnt="3"/>
      <dgm:spPr/>
    </dgm:pt>
    <dgm:pt modelId="{1EF74DBD-23F8-4E8C-9009-080B03B19F08}" type="pres">
      <dgm:prSet presAssocID="{53E710BC-6C59-48B5-8E43-5A14BCBFBD7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2BB188C-FCBF-4451-9EE9-FD2507FBAA2B}" type="pres">
      <dgm:prSet presAssocID="{ECD12E48-B3BD-488F-829B-78DDE473962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82FD392-4345-43C8-BBD8-89CD7BB58EAE}" type="pres">
      <dgm:prSet presAssocID="{52FDF1FB-3E25-45A6-9C76-C467D16D0954}" presName="compNode" presStyleCnt="0"/>
      <dgm:spPr/>
    </dgm:pt>
    <dgm:pt modelId="{3577D345-90A0-483F-B6BE-EEB1B680550C}" type="pres">
      <dgm:prSet presAssocID="{52FDF1FB-3E25-45A6-9C76-C467D16D0954}" presName="node" presStyleLbl="node1" presStyleIdx="2" presStyleCnt="3" custScaleX="110281" custLinFactNeighborX="-234" custLinFactNeighborY="-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0A470-CE67-4CC7-AC8F-8DDB2CA829FC}" type="pres">
      <dgm:prSet presAssocID="{52FDF1FB-3E25-45A6-9C76-C467D16D0954}" presName="invisiNode" presStyleLbl="node1" presStyleIdx="2" presStyleCnt="3"/>
      <dgm:spPr/>
    </dgm:pt>
    <dgm:pt modelId="{F88F39D4-CE51-4B37-8999-29F4DE3A2F91}" type="pres">
      <dgm:prSet presAssocID="{52FDF1FB-3E25-45A6-9C76-C467D16D0954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0B65F376-FC66-4787-A9DD-9801B8E0F1E2}" type="presOf" srcId="{9EC99097-89A7-4FBF-B6AB-1592D714E8C7}" destId="{1B619854-EFAD-4FDD-9DC8-221B55D70103}" srcOrd="0" destOrd="0" presId="urn:microsoft.com/office/officeart/2005/8/layout/pList2"/>
    <dgm:cxn modelId="{FF4FB449-3223-4708-9B22-39CC4D017235}" type="presOf" srcId="{52FDF1FB-3E25-45A6-9C76-C467D16D0954}" destId="{3577D345-90A0-483F-B6BE-EEB1B680550C}" srcOrd="0" destOrd="0" presId="urn:microsoft.com/office/officeart/2005/8/layout/pList2"/>
    <dgm:cxn modelId="{B58212D9-8F27-4BF8-B2FD-3D850CB850A7}" type="presOf" srcId="{53E710BC-6C59-48B5-8E43-5A14BCBFBD7D}" destId="{2F6AA9AF-8254-4C95-8E83-8C01C8557C1C}" srcOrd="0" destOrd="0" presId="urn:microsoft.com/office/officeart/2005/8/layout/pList2"/>
    <dgm:cxn modelId="{1389F4F2-0476-430A-AD21-EF5364E62A2C}" srcId="{00F80ADE-16C1-4D31-99F8-E91F4A84CAA8}" destId="{9EC99097-89A7-4FBF-B6AB-1592D714E8C7}" srcOrd="0" destOrd="0" parTransId="{6AA7DD7F-F3CC-45F7-8C8D-9B2F28FAFC68}" sibTransId="{76E7CEE4-F203-455A-B3C0-20BE061E1992}"/>
    <dgm:cxn modelId="{713DE7C4-FA52-4FA9-97DA-0F24BD0EF8C1}" srcId="{00F80ADE-16C1-4D31-99F8-E91F4A84CAA8}" destId="{53E710BC-6C59-48B5-8E43-5A14BCBFBD7D}" srcOrd="1" destOrd="0" parTransId="{93DF36CF-82AC-462C-AC85-D2224CD455E9}" sibTransId="{ECD12E48-B3BD-488F-829B-78DDE473962A}"/>
    <dgm:cxn modelId="{A9E5B7A4-1D3F-4BCE-901F-194A2EBE3EDD}" type="presOf" srcId="{ECD12E48-B3BD-488F-829B-78DDE473962A}" destId="{82BB188C-FCBF-4451-9EE9-FD2507FBAA2B}" srcOrd="0" destOrd="0" presId="urn:microsoft.com/office/officeart/2005/8/layout/pList2"/>
    <dgm:cxn modelId="{9F8798DA-4CC1-4A91-AB68-9B0E4A9F54FC}" type="presOf" srcId="{76E7CEE4-F203-455A-B3C0-20BE061E1992}" destId="{09D911B9-2810-493B-A390-739F0E2AD723}" srcOrd="0" destOrd="0" presId="urn:microsoft.com/office/officeart/2005/8/layout/pList2"/>
    <dgm:cxn modelId="{EC5C8F17-063F-4E8F-BB3B-69E509C92E25}" srcId="{00F80ADE-16C1-4D31-99F8-E91F4A84CAA8}" destId="{52FDF1FB-3E25-45A6-9C76-C467D16D0954}" srcOrd="2" destOrd="0" parTransId="{99AB5339-05E7-4390-AB31-8F1D5B495AFF}" sibTransId="{7419DBCB-1FEA-4D99-B7E7-1AD9A5BC23A9}"/>
    <dgm:cxn modelId="{CBC8A22E-8842-40EF-94C9-0F105E72A1A6}" type="presOf" srcId="{00F80ADE-16C1-4D31-99F8-E91F4A84CAA8}" destId="{79F884EB-943C-41FA-BCF2-B71463F9B73D}" srcOrd="0" destOrd="0" presId="urn:microsoft.com/office/officeart/2005/8/layout/pList2"/>
    <dgm:cxn modelId="{02450D15-4ABF-4042-B7A4-0546127F81DA}" type="presParOf" srcId="{79F884EB-943C-41FA-BCF2-B71463F9B73D}" destId="{3BB6F865-D96D-4876-9C03-16A6B25853F3}" srcOrd="0" destOrd="0" presId="urn:microsoft.com/office/officeart/2005/8/layout/pList2"/>
    <dgm:cxn modelId="{7B5EBD14-8E4F-4E26-B46B-53BA14256696}" type="presParOf" srcId="{79F884EB-943C-41FA-BCF2-B71463F9B73D}" destId="{B155D270-EE3E-4424-A5A6-7F2462B6815F}" srcOrd="1" destOrd="0" presId="urn:microsoft.com/office/officeart/2005/8/layout/pList2"/>
    <dgm:cxn modelId="{74713723-F230-413C-A45D-977AA1F9C3F0}" type="presParOf" srcId="{B155D270-EE3E-4424-A5A6-7F2462B6815F}" destId="{EA71436D-0674-492F-B85E-F1CE096EF4B6}" srcOrd="0" destOrd="0" presId="urn:microsoft.com/office/officeart/2005/8/layout/pList2"/>
    <dgm:cxn modelId="{FE191F43-F01E-4C0C-9BEA-FE8612CBF0CD}" type="presParOf" srcId="{EA71436D-0674-492F-B85E-F1CE096EF4B6}" destId="{1B619854-EFAD-4FDD-9DC8-221B55D70103}" srcOrd="0" destOrd="0" presId="urn:microsoft.com/office/officeart/2005/8/layout/pList2"/>
    <dgm:cxn modelId="{4CB9B399-2DCE-4461-9F24-F913517474D0}" type="presParOf" srcId="{EA71436D-0674-492F-B85E-F1CE096EF4B6}" destId="{7CF2538C-6EC1-4022-BD4F-F5121E861F4D}" srcOrd="1" destOrd="0" presId="urn:microsoft.com/office/officeart/2005/8/layout/pList2"/>
    <dgm:cxn modelId="{44903A45-00D7-48B7-863E-B30B05AFAE51}" type="presParOf" srcId="{EA71436D-0674-492F-B85E-F1CE096EF4B6}" destId="{06CC376E-E75F-4AC7-AA25-54C9F964FAF5}" srcOrd="2" destOrd="0" presId="urn:microsoft.com/office/officeart/2005/8/layout/pList2"/>
    <dgm:cxn modelId="{545ECDA3-3E84-433F-B3C4-A13A65A8B33A}" type="presParOf" srcId="{B155D270-EE3E-4424-A5A6-7F2462B6815F}" destId="{09D911B9-2810-493B-A390-739F0E2AD723}" srcOrd="1" destOrd="0" presId="urn:microsoft.com/office/officeart/2005/8/layout/pList2"/>
    <dgm:cxn modelId="{3C8A83B4-B1A9-4DFC-8755-7F94E43103B3}" type="presParOf" srcId="{B155D270-EE3E-4424-A5A6-7F2462B6815F}" destId="{451F3831-4CCD-48D5-BDDE-ED4697D68982}" srcOrd="2" destOrd="0" presId="urn:microsoft.com/office/officeart/2005/8/layout/pList2"/>
    <dgm:cxn modelId="{54AB0BFC-A856-4FEA-B01F-3E7AA6D18167}" type="presParOf" srcId="{451F3831-4CCD-48D5-BDDE-ED4697D68982}" destId="{2F6AA9AF-8254-4C95-8E83-8C01C8557C1C}" srcOrd="0" destOrd="0" presId="urn:microsoft.com/office/officeart/2005/8/layout/pList2"/>
    <dgm:cxn modelId="{D0729CBF-86FA-4625-B4CB-EB65DC05F1BC}" type="presParOf" srcId="{451F3831-4CCD-48D5-BDDE-ED4697D68982}" destId="{4546DDD0-2C1A-4B1C-8263-1D2E848FECFA}" srcOrd="1" destOrd="0" presId="urn:microsoft.com/office/officeart/2005/8/layout/pList2"/>
    <dgm:cxn modelId="{D891F5CF-675B-4E5E-A0EB-5EE60AF3429D}" type="presParOf" srcId="{451F3831-4CCD-48D5-BDDE-ED4697D68982}" destId="{1EF74DBD-23F8-4E8C-9009-080B03B19F08}" srcOrd="2" destOrd="0" presId="urn:microsoft.com/office/officeart/2005/8/layout/pList2"/>
    <dgm:cxn modelId="{4387CBA3-8DDE-4D80-8BF8-A9BC1C6056A5}" type="presParOf" srcId="{B155D270-EE3E-4424-A5A6-7F2462B6815F}" destId="{82BB188C-FCBF-4451-9EE9-FD2507FBAA2B}" srcOrd="3" destOrd="0" presId="urn:microsoft.com/office/officeart/2005/8/layout/pList2"/>
    <dgm:cxn modelId="{19B2E64D-DCCE-46A5-ADDD-2C1288D31AA3}" type="presParOf" srcId="{B155D270-EE3E-4424-A5A6-7F2462B6815F}" destId="{D82FD392-4345-43C8-BBD8-89CD7BB58EAE}" srcOrd="4" destOrd="0" presId="urn:microsoft.com/office/officeart/2005/8/layout/pList2"/>
    <dgm:cxn modelId="{BE2CB637-5FF9-4CC7-AE30-63DEF531B021}" type="presParOf" srcId="{D82FD392-4345-43C8-BBD8-89CD7BB58EAE}" destId="{3577D345-90A0-483F-B6BE-EEB1B680550C}" srcOrd="0" destOrd="0" presId="urn:microsoft.com/office/officeart/2005/8/layout/pList2"/>
    <dgm:cxn modelId="{7AFBA568-0D4B-43E2-B8BB-9A29BA3B7531}" type="presParOf" srcId="{D82FD392-4345-43C8-BBD8-89CD7BB58EAE}" destId="{EA50A470-CE67-4CC7-AC8F-8DDB2CA829FC}" srcOrd="1" destOrd="0" presId="urn:microsoft.com/office/officeart/2005/8/layout/pList2"/>
    <dgm:cxn modelId="{891C83FB-C3D1-4B0A-9BD3-1E59482D6F1E}" type="presParOf" srcId="{D82FD392-4345-43C8-BBD8-89CD7BB58EAE}" destId="{F88F39D4-CE51-4B37-8999-29F4DE3A2F9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8A28E-7583-4A92-B752-A21FD690E6F3}" type="doc">
      <dgm:prSet loTypeId="urn:microsoft.com/office/officeart/2005/8/layout/chevronAccent+Icon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39493-1FB3-4D63-B02D-4A38C5ADA9D9}">
      <dgm:prSet phldrT="[Text]" custT="1"/>
      <dgm:spPr/>
      <dgm:t>
        <a:bodyPr/>
        <a:lstStyle/>
        <a:p>
          <a:pPr algn="ctr"/>
          <a:endParaRPr lang="mn-MN" sz="16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32 584</a:t>
          </a:r>
          <a:r>
            <a:rPr lang="mn-MN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30.5</a:t>
          </a:r>
          <a:r>
            <a:rPr 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algn="ctr"/>
          <a:endParaRPr lang="en-US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69282-B0AF-46E5-A2A4-C0096B3ACD1E}" type="parTrans" cxnId="{11F2CDE8-592E-466E-988B-9AFE1AA7457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2E2AA-6653-44F6-BF31-BD23E5EDE943}" type="sibTrans" cxnId="{11F2CDE8-592E-466E-988B-9AFE1AA7457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5929F-E54D-421B-98B9-D9CA70A72B3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65 863</a:t>
          </a:r>
          <a:r>
            <a:rPr lang="mn-MN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61.6</a:t>
          </a:r>
          <a:r>
            <a:rPr 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6FF556-56E6-4496-8F27-36AA6ABFB5F4}" type="parTrans" cxnId="{0E565563-D6DE-4AD8-B863-67E9B96E105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E7323-A7F0-49B1-94B3-FECF2A1BF17F}" type="sibTrans" cxnId="{0E565563-D6DE-4AD8-B863-67E9B96E105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9A8244-8206-4B71-9318-072B6D34E5F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8 407</a:t>
          </a:r>
          <a:r>
            <a:rPr lang="mn-MN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7.9</a:t>
          </a:r>
          <a:r>
            <a:rPr 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33BA7-C5C3-4A41-91CC-DB9770D4EBE8}" type="parTrans" cxnId="{C0733170-4AE2-4AEB-84F4-24E82F231AF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2904A-52EC-42D7-B4D8-9B5A15C0E700}" type="sibTrans" cxnId="{C0733170-4AE2-4AEB-84F4-24E82F231AF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83A6A-D1A6-43D2-8703-5553412D35D0}" type="pres">
      <dgm:prSet presAssocID="{CE88A28E-7583-4A92-B752-A21FD690E6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0858B2-ED78-491F-891F-CCC81F75EFCB}" type="pres">
      <dgm:prSet presAssocID="{D0139493-1FB3-4D63-B02D-4A38C5ADA9D9}" presName="composite" presStyleCnt="0"/>
      <dgm:spPr/>
    </dgm:pt>
    <dgm:pt modelId="{E809E1D2-0DD9-43E6-B29E-F0112379E825}" type="pres">
      <dgm:prSet presAssocID="{D0139493-1FB3-4D63-B02D-4A38C5ADA9D9}" presName="bgChev" presStyleLbl="node1" presStyleIdx="0" presStyleCnt="3"/>
      <dgm:spPr/>
    </dgm:pt>
    <dgm:pt modelId="{0AA7CD82-1627-40F4-94BC-28ABFBA03748}" type="pres">
      <dgm:prSet presAssocID="{D0139493-1FB3-4D63-B02D-4A38C5ADA9D9}" presName="txNode" presStyleLbl="fgAcc1" presStyleIdx="0" presStyleCnt="3" custLinFactNeighborX="-297" custLinFactNeighborY="7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06EAE-63D5-4E25-8287-DAA7146591BD}" type="pres">
      <dgm:prSet presAssocID="{D8E2E2AA-6653-44F6-BF31-BD23E5EDE943}" presName="compositeSpace" presStyleCnt="0"/>
      <dgm:spPr/>
    </dgm:pt>
    <dgm:pt modelId="{ABEC9BFB-7F61-445E-AB19-7D50189629EE}" type="pres">
      <dgm:prSet presAssocID="{BED5929F-E54D-421B-98B9-D9CA70A72B3F}" presName="composite" presStyleCnt="0"/>
      <dgm:spPr/>
    </dgm:pt>
    <dgm:pt modelId="{A00B06A5-E744-4C01-AEA7-3A7782BECFF1}" type="pres">
      <dgm:prSet presAssocID="{BED5929F-E54D-421B-98B9-D9CA70A72B3F}" presName="bgChev" presStyleLbl="node1" presStyleIdx="1" presStyleCnt="3"/>
      <dgm:spPr/>
    </dgm:pt>
    <dgm:pt modelId="{1937DA4B-8129-478D-9AD8-B28EB935DFA3}" type="pres">
      <dgm:prSet presAssocID="{BED5929F-E54D-421B-98B9-D9CA70A72B3F}" presName="txNode" presStyleLbl="fgAcc1" presStyleIdx="1" presStyleCnt="3" custLinFactNeighborX="-3053" custLinFactNeighborY="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5E412-A141-41F7-8581-429A2D4455AF}" type="pres">
      <dgm:prSet presAssocID="{338E7323-A7F0-49B1-94B3-FECF2A1BF17F}" presName="compositeSpace" presStyleCnt="0"/>
      <dgm:spPr/>
    </dgm:pt>
    <dgm:pt modelId="{0C14D537-A3B7-44DA-ACB6-861EC4470560}" type="pres">
      <dgm:prSet presAssocID="{489A8244-8206-4B71-9318-072B6D34E5FF}" presName="composite" presStyleCnt="0"/>
      <dgm:spPr/>
    </dgm:pt>
    <dgm:pt modelId="{F83B3F9F-5792-4D2C-B24B-50E2A8B03CBA}" type="pres">
      <dgm:prSet presAssocID="{489A8244-8206-4B71-9318-072B6D34E5FF}" presName="bgChev" presStyleLbl="node1" presStyleIdx="2" presStyleCnt="3"/>
      <dgm:spPr/>
    </dgm:pt>
    <dgm:pt modelId="{1C3293B8-B41F-47DD-B55E-D40601D6C4D9}" type="pres">
      <dgm:prSet presAssocID="{489A8244-8206-4B71-9318-072B6D34E5FF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2CDE8-592E-466E-988B-9AFE1AA7457E}" srcId="{CE88A28E-7583-4A92-B752-A21FD690E6F3}" destId="{D0139493-1FB3-4D63-B02D-4A38C5ADA9D9}" srcOrd="0" destOrd="0" parTransId="{D9469282-B0AF-46E5-A2A4-C0096B3ACD1E}" sibTransId="{D8E2E2AA-6653-44F6-BF31-BD23E5EDE943}"/>
    <dgm:cxn modelId="{9526BD09-34C6-4B83-B8B9-66B38F02DEB2}" type="presOf" srcId="{CE88A28E-7583-4A92-B752-A21FD690E6F3}" destId="{4FB83A6A-D1A6-43D2-8703-5553412D35D0}" srcOrd="0" destOrd="0" presId="urn:microsoft.com/office/officeart/2005/8/layout/chevronAccent+Icon"/>
    <dgm:cxn modelId="{C0733170-4AE2-4AEB-84F4-24E82F231AF6}" srcId="{CE88A28E-7583-4A92-B752-A21FD690E6F3}" destId="{489A8244-8206-4B71-9318-072B6D34E5FF}" srcOrd="2" destOrd="0" parTransId="{A9633BA7-C5C3-4A41-91CC-DB9770D4EBE8}" sibTransId="{0202904A-52EC-42D7-B4D8-9B5A15C0E700}"/>
    <dgm:cxn modelId="{ED6D4AFC-696C-4627-B043-277CD729A973}" type="presOf" srcId="{BED5929F-E54D-421B-98B9-D9CA70A72B3F}" destId="{1937DA4B-8129-478D-9AD8-B28EB935DFA3}" srcOrd="0" destOrd="0" presId="urn:microsoft.com/office/officeart/2005/8/layout/chevronAccent+Icon"/>
    <dgm:cxn modelId="{111591EB-BF48-4A30-8E9A-E6ACC7F4F485}" type="presOf" srcId="{D0139493-1FB3-4D63-B02D-4A38C5ADA9D9}" destId="{0AA7CD82-1627-40F4-94BC-28ABFBA03748}" srcOrd="0" destOrd="0" presId="urn:microsoft.com/office/officeart/2005/8/layout/chevronAccent+Icon"/>
    <dgm:cxn modelId="{0E565563-D6DE-4AD8-B863-67E9B96E105E}" srcId="{CE88A28E-7583-4A92-B752-A21FD690E6F3}" destId="{BED5929F-E54D-421B-98B9-D9CA70A72B3F}" srcOrd="1" destOrd="0" parTransId="{BF6FF556-56E6-4496-8F27-36AA6ABFB5F4}" sibTransId="{338E7323-A7F0-49B1-94B3-FECF2A1BF17F}"/>
    <dgm:cxn modelId="{BB93B847-ABDD-4A72-8BF0-BDFAAA7BE13E}" type="presOf" srcId="{489A8244-8206-4B71-9318-072B6D34E5FF}" destId="{1C3293B8-B41F-47DD-B55E-D40601D6C4D9}" srcOrd="0" destOrd="0" presId="urn:microsoft.com/office/officeart/2005/8/layout/chevronAccent+Icon"/>
    <dgm:cxn modelId="{F825ECA3-4E5C-4069-B121-918D2A82A6D3}" type="presParOf" srcId="{4FB83A6A-D1A6-43D2-8703-5553412D35D0}" destId="{700858B2-ED78-491F-891F-CCC81F75EFCB}" srcOrd="0" destOrd="0" presId="urn:microsoft.com/office/officeart/2005/8/layout/chevronAccent+Icon"/>
    <dgm:cxn modelId="{1ECB84FB-372D-4451-A1DB-FE76FE6BB633}" type="presParOf" srcId="{700858B2-ED78-491F-891F-CCC81F75EFCB}" destId="{E809E1D2-0DD9-43E6-B29E-F0112379E825}" srcOrd="0" destOrd="0" presId="urn:microsoft.com/office/officeart/2005/8/layout/chevronAccent+Icon"/>
    <dgm:cxn modelId="{EE89A69B-B9CB-4CA5-84B2-321D07656479}" type="presParOf" srcId="{700858B2-ED78-491F-891F-CCC81F75EFCB}" destId="{0AA7CD82-1627-40F4-94BC-28ABFBA03748}" srcOrd="1" destOrd="0" presId="urn:microsoft.com/office/officeart/2005/8/layout/chevronAccent+Icon"/>
    <dgm:cxn modelId="{6A2962C6-498C-408E-A3D7-3C8BC91FF49B}" type="presParOf" srcId="{4FB83A6A-D1A6-43D2-8703-5553412D35D0}" destId="{ABC06EAE-63D5-4E25-8287-DAA7146591BD}" srcOrd="1" destOrd="0" presId="urn:microsoft.com/office/officeart/2005/8/layout/chevronAccent+Icon"/>
    <dgm:cxn modelId="{2410022E-5923-4A63-BC10-D401F64C71ED}" type="presParOf" srcId="{4FB83A6A-D1A6-43D2-8703-5553412D35D0}" destId="{ABEC9BFB-7F61-445E-AB19-7D50189629EE}" srcOrd="2" destOrd="0" presId="urn:microsoft.com/office/officeart/2005/8/layout/chevronAccent+Icon"/>
    <dgm:cxn modelId="{34F26B6F-005B-4080-88DB-7A946B4C8184}" type="presParOf" srcId="{ABEC9BFB-7F61-445E-AB19-7D50189629EE}" destId="{A00B06A5-E744-4C01-AEA7-3A7782BECFF1}" srcOrd="0" destOrd="0" presId="urn:microsoft.com/office/officeart/2005/8/layout/chevronAccent+Icon"/>
    <dgm:cxn modelId="{80960E7F-E466-4D0B-A030-3B131D24D4A3}" type="presParOf" srcId="{ABEC9BFB-7F61-445E-AB19-7D50189629EE}" destId="{1937DA4B-8129-478D-9AD8-B28EB935DFA3}" srcOrd="1" destOrd="0" presId="urn:microsoft.com/office/officeart/2005/8/layout/chevronAccent+Icon"/>
    <dgm:cxn modelId="{862C7096-78D6-4A55-B184-AC658DDC8436}" type="presParOf" srcId="{4FB83A6A-D1A6-43D2-8703-5553412D35D0}" destId="{3D65E412-A141-41F7-8581-429A2D4455AF}" srcOrd="3" destOrd="0" presId="urn:microsoft.com/office/officeart/2005/8/layout/chevronAccent+Icon"/>
    <dgm:cxn modelId="{6F42EF96-D646-4FC6-AF32-98F18412C1A7}" type="presParOf" srcId="{4FB83A6A-D1A6-43D2-8703-5553412D35D0}" destId="{0C14D537-A3B7-44DA-ACB6-861EC4470560}" srcOrd="4" destOrd="0" presId="urn:microsoft.com/office/officeart/2005/8/layout/chevronAccent+Icon"/>
    <dgm:cxn modelId="{66BB022D-88B5-4B85-9080-4958BEE44F92}" type="presParOf" srcId="{0C14D537-A3B7-44DA-ACB6-861EC4470560}" destId="{F83B3F9F-5792-4D2C-B24B-50E2A8B03CBA}" srcOrd="0" destOrd="0" presId="urn:microsoft.com/office/officeart/2005/8/layout/chevronAccent+Icon"/>
    <dgm:cxn modelId="{1E191E9C-B2CF-48CE-9576-E8343392750A}" type="presParOf" srcId="{0C14D537-A3B7-44DA-ACB6-861EC4470560}" destId="{1C3293B8-B41F-47DD-B55E-D40601D6C4D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3" qsCatId="simple" csTypeId="urn:microsoft.com/office/officeart/2005/8/colors/accent2_3" csCatId="accent2" phldr="1"/>
      <dgm:spPr/>
    </dgm:pt>
    <dgm:pt modelId="{0DAA601A-C80C-437B-B111-FA120CE45348}">
      <dgm:prSet phldrT="[Text]" custT="1"/>
      <dgm:spPr/>
      <dgm:t>
        <a:bodyPr/>
        <a:lstStyle/>
        <a:p>
          <a:r>
            <a:rPr lang="mn-MN" sz="1800" b="0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9</a:t>
          </a:r>
          <a:r>
            <a:rPr lang="en-US" sz="1800" b="0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7</a:t>
          </a:r>
          <a:r>
            <a:rPr lang="mn-MN" sz="1800" b="0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r>
            <a:rPr lang="en-US" sz="1800" b="0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6</a:t>
          </a:r>
          <a:endParaRPr lang="en-US" sz="1600" b="0" i="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F2C4EB-94B4-48F4-90EF-C17DE31312FE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103</a:t>
          </a:r>
          <a:r>
            <a:rPr lang="mn-MN" sz="2000" b="1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.4</a:t>
          </a:r>
          <a:endParaRPr lang="en-US" sz="2000" b="1" i="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3076CE8-589E-4501-9B00-03BF622D5F26}" type="parTrans" cxnId="{F4790310-A271-4B4D-843D-5ED3CA5C256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C45D90A9-232E-49FE-A62F-06683D7B0B03}" type="sibTrans" cxnId="{F4790310-A271-4B4D-843D-5ED3CA5C256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09275" custScaleY="86685" custLinFactNeighborX="1159" custLinFactNeighborY="1380"/>
      <dgm:spPr>
        <a:solidFill>
          <a:srgbClr val="00CC00"/>
        </a:solidFill>
      </dgm:spPr>
    </dgm:pt>
    <dgm:pt modelId="{867AFA6A-F179-4233-A18C-E5509213B722}" type="pres">
      <dgm:prSet presAssocID="{A0E90193-D3B5-4517-92F5-A7D6798999FB}" presName="arrowDiagram2" presStyleCnt="0"/>
      <dgm:spPr/>
    </dgm:pt>
    <dgm:pt modelId="{1B20BC8D-93B8-488D-B621-A0DD27154F12}" type="pres">
      <dgm:prSet presAssocID="{0DAA601A-C80C-437B-B111-FA120CE45348}" presName="bullet2a" presStyleLbl="node1" presStyleIdx="0" presStyleCnt="2"/>
      <dgm:spPr/>
    </dgm:pt>
    <dgm:pt modelId="{8D69137B-B21E-4EB5-B1FC-51BB3A09AAA2}" type="pres">
      <dgm:prSet presAssocID="{0DAA601A-C80C-437B-B111-FA120CE45348}" presName="textBox2a" presStyleLbl="revTx" presStyleIdx="0" presStyleCnt="2" custScaleY="71878" custLinFactNeighborX="-31922" custLinFactNeighborY="6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9873-BF3B-4F15-A3E9-F49B61078350}" type="pres">
      <dgm:prSet presAssocID="{17F2C4EB-94B4-48F4-90EF-C17DE31312FE}" presName="bullet2b" presStyleLbl="node1" presStyleIdx="1" presStyleCnt="2" custLinFactX="39135" custLinFactNeighborX="100000" custLinFactNeighborY="19779"/>
      <dgm:spPr/>
    </dgm:pt>
    <dgm:pt modelId="{DFFCC740-1227-49DF-8C35-9DC148F180FD}" type="pres">
      <dgm:prSet presAssocID="{17F2C4EB-94B4-48F4-90EF-C17DE31312FE}" presName="textBox2b" presStyleLbl="revTx" presStyleIdx="1" presStyleCnt="2" custScaleX="131236" custScaleY="49886" custLinFactNeighborX="619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6FED36-AFB4-4143-8CD3-9242224C9BC3}" type="presOf" srcId="{17F2C4EB-94B4-48F4-90EF-C17DE31312FE}" destId="{DFFCC740-1227-49DF-8C35-9DC148F180FD}" srcOrd="0" destOrd="0" presId="urn:microsoft.com/office/officeart/2005/8/layout/arrow2"/>
    <dgm:cxn modelId="{637504B2-DAC5-4B8E-82EB-567EC17F880D}" type="presOf" srcId="{A0E90193-D3B5-4517-92F5-A7D6798999FB}" destId="{6252CB48-6C5F-46E9-943E-6E025E15A46D}" srcOrd="0" destOrd="0" presId="urn:microsoft.com/office/officeart/2005/8/layout/arrow2"/>
    <dgm:cxn modelId="{F4790310-A271-4B4D-843D-5ED3CA5C2560}" srcId="{A0E90193-D3B5-4517-92F5-A7D6798999FB}" destId="{17F2C4EB-94B4-48F4-90EF-C17DE31312FE}" srcOrd="1" destOrd="0" parTransId="{C3076CE8-589E-4501-9B00-03BF622D5F26}" sibTransId="{C45D90A9-232E-49FE-A62F-06683D7B0B03}"/>
    <dgm:cxn modelId="{E1B873AB-0C17-4391-9D17-4DD4D60F0EDF}" srcId="{A0E90193-D3B5-4517-92F5-A7D6798999FB}" destId="{0DAA601A-C80C-437B-B111-FA120CE45348}" srcOrd="0" destOrd="0" parTransId="{8F579145-8BE7-41BE-A125-CAEB92DF952A}" sibTransId="{8A6D2AC5-0F26-43FF-B8CF-95EB85AD7312}"/>
    <dgm:cxn modelId="{F18A39E3-E23B-454E-AA98-A350F3353652}" type="presOf" srcId="{0DAA601A-C80C-437B-B111-FA120CE45348}" destId="{8D69137B-B21E-4EB5-B1FC-51BB3A09AAA2}" srcOrd="0" destOrd="0" presId="urn:microsoft.com/office/officeart/2005/8/layout/arrow2"/>
    <dgm:cxn modelId="{A22F7852-3979-4EEB-9E9F-4DEA80C0CBB1}" type="presParOf" srcId="{6252CB48-6C5F-46E9-943E-6E025E15A46D}" destId="{101DB3A2-F7E0-4FF1-975D-A36B85664807}" srcOrd="0" destOrd="0" presId="urn:microsoft.com/office/officeart/2005/8/layout/arrow2"/>
    <dgm:cxn modelId="{BC1066D2-4EAC-4B40-8531-D247CD4391DF}" type="presParOf" srcId="{6252CB48-6C5F-46E9-943E-6E025E15A46D}" destId="{867AFA6A-F179-4233-A18C-E5509213B722}" srcOrd="1" destOrd="0" presId="urn:microsoft.com/office/officeart/2005/8/layout/arrow2"/>
    <dgm:cxn modelId="{4E04677D-9A06-4F6A-B215-2162BCFA15C3}" type="presParOf" srcId="{867AFA6A-F179-4233-A18C-E5509213B722}" destId="{1B20BC8D-93B8-488D-B621-A0DD27154F12}" srcOrd="0" destOrd="0" presId="urn:microsoft.com/office/officeart/2005/8/layout/arrow2"/>
    <dgm:cxn modelId="{A2130794-CE6C-45B9-9C6A-A3239FCDF301}" type="presParOf" srcId="{867AFA6A-F179-4233-A18C-E5509213B722}" destId="{8D69137B-B21E-4EB5-B1FC-51BB3A09AAA2}" srcOrd="1" destOrd="0" presId="urn:microsoft.com/office/officeart/2005/8/layout/arrow2"/>
    <dgm:cxn modelId="{B23FEC9A-9B71-4FE7-A039-5CB7B960E9EE}" type="presParOf" srcId="{867AFA6A-F179-4233-A18C-E5509213B722}" destId="{290D9873-BF3B-4F15-A3E9-F49B61078350}" srcOrd="2" destOrd="0" presId="urn:microsoft.com/office/officeart/2005/8/layout/arrow2"/>
    <dgm:cxn modelId="{4F592484-2DE5-487C-B883-FA51FFCE6A67}" type="presParOf" srcId="{867AFA6A-F179-4233-A18C-E5509213B722}" destId="{DFFCC740-1227-49DF-8C35-9DC148F180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3" qsCatId="simple" csTypeId="urn:microsoft.com/office/officeart/2005/8/colors/accent2_3" csCatId="accent2" phldr="1"/>
      <dgm:spPr/>
    </dgm:pt>
    <dgm:pt modelId="{0DAA601A-C80C-437B-B111-FA120CE45348}">
      <dgm:prSet phldrT="[Text]" custT="1"/>
      <dgm:spPr/>
      <dgm:t>
        <a:bodyPr/>
        <a:lstStyle/>
        <a:p>
          <a:r>
            <a:rPr lang="en-US" sz="1800" b="0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216.8</a:t>
          </a:r>
          <a:endParaRPr lang="en-US" sz="1800" b="0" i="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600" b="1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600" b="1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F2C4EB-94B4-48F4-90EF-C17DE31312FE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232.3</a:t>
          </a:r>
          <a:endParaRPr lang="en-US" sz="2000" b="1" i="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3076CE8-589E-4501-9B00-03BF622D5F26}" type="parTrans" cxnId="{F4790310-A271-4B4D-843D-5ED3CA5C2560}">
      <dgm:prSet/>
      <dgm:spPr/>
      <dgm:t>
        <a:bodyPr/>
        <a:lstStyle/>
        <a:p>
          <a:endParaRPr lang="en-US" sz="2400">
            <a:solidFill>
              <a:schemeClr val="accent1">
                <a:lumMod val="75000"/>
              </a:schemeClr>
            </a:solidFill>
          </a:endParaRPr>
        </a:p>
      </dgm:t>
    </dgm:pt>
    <dgm:pt modelId="{C45D90A9-232E-49FE-A62F-06683D7B0B03}" type="sibTrans" cxnId="{F4790310-A271-4B4D-843D-5ED3CA5C2560}">
      <dgm:prSet/>
      <dgm:spPr/>
      <dgm:t>
        <a:bodyPr/>
        <a:lstStyle/>
        <a:p>
          <a:endParaRPr lang="en-US" sz="2400">
            <a:solidFill>
              <a:schemeClr val="accent1">
                <a:lumMod val="75000"/>
              </a:schemeClr>
            </a:solidFill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Ang="0" custScaleX="113010" custScaleY="92732" custLinFactNeighborX="0" custLinFactNeighborY="38278"/>
      <dgm:spPr>
        <a:solidFill>
          <a:srgbClr val="00CC00"/>
        </a:solidFill>
      </dgm:spPr>
    </dgm:pt>
    <dgm:pt modelId="{867AFA6A-F179-4233-A18C-E5509213B722}" type="pres">
      <dgm:prSet presAssocID="{A0E90193-D3B5-4517-92F5-A7D6798999FB}" presName="arrowDiagram2" presStyleCnt="0"/>
      <dgm:spPr/>
    </dgm:pt>
    <dgm:pt modelId="{1B20BC8D-93B8-488D-B621-A0DD27154F12}" type="pres">
      <dgm:prSet presAssocID="{0DAA601A-C80C-437B-B111-FA120CE45348}" presName="bullet2a" presStyleLbl="node1" presStyleIdx="0" presStyleCnt="2"/>
      <dgm:spPr/>
    </dgm:pt>
    <dgm:pt modelId="{8D69137B-B21E-4EB5-B1FC-51BB3A09AAA2}" type="pres">
      <dgm:prSet presAssocID="{0DAA601A-C80C-437B-B111-FA120CE45348}" presName="textBox2a" presStyleLbl="revTx" presStyleIdx="0" presStyleCnt="2" custScaleX="154131" custScaleY="27918" custLinFactNeighborX="-44394" custLinFactNeighborY="3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9873-BF3B-4F15-A3E9-F49B61078350}" type="pres">
      <dgm:prSet presAssocID="{17F2C4EB-94B4-48F4-90EF-C17DE31312FE}" presName="bullet2b" presStyleLbl="node1" presStyleIdx="1" presStyleCnt="2" custLinFactX="30932" custLinFactNeighborX="100000" custLinFactNeighborY="15685"/>
      <dgm:spPr/>
    </dgm:pt>
    <dgm:pt modelId="{DFFCC740-1227-49DF-8C35-9DC148F180FD}" type="pres">
      <dgm:prSet presAssocID="{17F2C4EB-94B4-48F4-90EF-C17DE31312FE}" presName="textBox2b" presStyleLbl="revTx" presStyleIdx="1" presStyleCnt="2" custScaleX="181829" custScaleY="26948" custLinFactNeighborX="9920" custLinFactNeighborY="-7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90310-A271-4B4D-843D-5ED3CA5C2560}" srcId="{A0E90193-D3B5-4517-92F5-A7D6798999FB}" destId="{17F2C4EB-94B4-48F4-90EF-C17DE31312FE}" srcOrd="1" destOrd="0" parTransId="{C3076CE8-589E-4501-9B00-03BF622D5F26}" sibTransId="{C45D90A9-232E-49FE-A62F-06683D7B0B03}"/>
    <dgm:cxn modelId="{02837F41-DF5F-4413-8DEB-D1D33693B18D}" type="presOf" srcId="{17F2C4EB-94B4-48F4-90EF-C17DE31312FE}" destId="{DFFCC740-1227-49DF-8C35-9DC148F180FD}" srcOrd="0" destOrd="0" presId="urn:microsoft.com/office/officeart/2005/8/layout/arrow2"/>
    <dgm:cxn modelId="{EC1CB153-A21D-44D5-9093-8B9EDBCD7D1A}" type="presOf" srcId="{A0E90193-D3B5-4517-92F5-A7D6798999FB}" destId="{6252CB48-6C5F-46E9-943E-6E025E15A46D}" srcOrd="0" destOrd="0" presId="urn:microsoft.com/office/officeart/2005/8/layout/arrow2"/>
    <dgm:cxn modelId="{E1B873AB-0C17-4391-9D17-4DD4D60F0EDF}" srcId="{A0E90193-D3B5-4517-92F5-A7D6798999FB}" destId="{0DAA601A-C80C-437B-B111-FA120CE45348}" srcOrd="0" destOrd="0" parTransId="{8F579145-8BE7-41BE-A125-CAEB92DF952A}" sibTransId="{8A6D2AC5-0F26-43FF-B8CF-95EB85AD7312}"/>
    <dgm:cxn modelId="{371866D8-4BD0-408D-A0C0-0A69310226E7}" type="presOf" srcId="{0DAA601A-C80C-437B-B111-FA120CE45348}" destId="{8D69137B-B21E-4EB5-B1FC-51BB3A09AAA2}" srcOrd="0" destOrd="0" presId="urn:microsoft.com/office/officeart/2005/8/layout/arrow2"/>
    <dgm:cxn modelId="{0A12DE7D-CC32-4FE1-831E-E84BF5D4F260}" type="presParOf" srcId="{6252CB48-6C5F-46E9-943E-6E025E15A46D}" destId="{101DB3A2-F7E0-4FF1-975D-A36B85664807}" srcOrd="0" destOrd="0" presId="urn:microsoft.com/office/officeart/2005/8/layout/arrow2"/>
    <dgm:cxn modelId="{40610209-80DD-4EDE-A78B-B81C2A33655D}" type="presParOf" srcId="{6252CB48-6C5F-46E9-943E-6E025E15A46D}" destId="{867AFA6A-F179-4233-A18C-E5509213B722}" srcOrd="1" destOrd="0" presId="urn:microsoft.com/office/officeart/2005/8/layout/arrow2"/>
    <dgm:cxn modelId="{F95DA82B-86AB-463C-AC81-F2E5601EFA96}" type="presParOf" srcId="{867AFA6A-F179-4233-A18C-E5509213B722}" destId="{1B20BC8D-93B8-488D-B621-A0DD27154F12}" srcOrd="0" destOrd="0" presId="urn:microsoft.com/office/officeart/2005/8/layout/arrow2"/>
    <dgm:cxn modelId="{359937E1-BE77-4D45-8B83-B56F176E33BC}" type="presParOf" srcId="{867AFA6A-F179-4233-A18C-E5509213B722}" destId="{8D69137B-B21E-4EB5-B1FC-51BB3A09AAA2}" srcOrd="1" destOrd="0" presId="urn:microsoft.com/office/officeart/2005/8/layout/arrow2"/>
    <dgm:cxn modelId="{15B2FCE8-4001-46D8-924C-6A4489FC20F2}" type="presParOf" srcId="{867AFA6A-F179-4233-A18C-E5509213B722}" destId="{290D9873-BF3B-4F15-A3E9-F49B61078350}" srcOrd="2" destOrd="0" presId="urn:microsoft.com/office/officeart/2005/8/layout/arrow2"/>
    <dgm:cxn modelId="{892C80CC-41EC-4566-85EA-109E0B7C92C9}" type="presParOf" srcId="{867AFA6A-F179-4233-A18C-E5509213B722}" destId="{DFFCC740-1227-49DF-8C35-9DC148F180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3" qsCatId="simple" csTypeId="urn:microsoft.com/office/officeart/2005/8/colors/accent2_3" csCatId="accent2" phldr="1"/>
      <dgm:spPr/>
    </dgm:pt>
    <dgm:pt modelId="{0DAA601A-C80C-437B-B111-FA120CE45348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0</a:t>
          </a:r>
          <a:r>
            <a:rPr lang="mn-MN" sz="2000" b="1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r>
            <a:rPr lang="en-US" sz="2000" b="1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48</a:t>
          </a:r>
          <a:endParaRPr lang="en-US" sz="2000" b="1" i="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800" b="1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800" b="1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F2C4EB-94B4-48F4-90EF-C17DE31312FE}">
      <dgm:prSet phldrT="[Text]" custT="1"/>
      <dgm:spPr/>
      <dgm:t>
        <a:bodyPr/>
        <a:lstStyle/>
        <a:p>
          <a:r>
            <a:rPr lang="mn-MN" sz="2000" b="0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0</a:t>
          </a:r>
          <a:r>
            <a:rPr lang="en-US" sz="2000" b="0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.47</a:t>
          </a:r>
          <a:endParaRPr lang="en-US" sz="2000" b="0" i="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3076CE8-589E-4501-9B00-03BF622D5F26}" type="parTrans" cxnId="{F4790310-A271-4B4D-843D-5ED3CA5C2560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C45D90A9-232E-49FE-A62F-06683D7B0B03}" type="sibTrans" cxnId="{F4790310-A271-4B4D-843D-5ED3CA5C2560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Ang="10800000" custScaleX="104192" custScaleY="87190" custLinFactNeighborX="-4738" custLinFactNeighborY="0"/>
      <dgm:spPr>
        <a:solidFill>
          <a:srgbClr val="00CC00"/>
        </a:solidFill>
      </dgm:spPr>
    </dgm:pt>
    <dgm:pt modelId="{867AFA6A-F179-4233-A18C-E5509213B722}" type="pres">
      <dgm:prSet presAssocID="{A0E90193-D3B5-4517-92F5-A7D6798999FB}" presName="arrowDiagram2" presStyleCnt="0"/>
      <dgm:spPr/>
    </dgm:pt>
    <dgm:pt modelId="{1B20BC8D-93B8-488D-B621-A0DD27154F12}" type="pres">
      <dgm:prSet presAssocID="{0DAA601A-C80C-437B-B111-FA120CE45348}" presName="bullet2a" presStyleLbl="node1" presStyleIdx="0" presStyleCnt="2" custLinFactX="600000" custLinFactY="-100000" custLinFactNeighborX="681648" custLinFactNeighborY="-146260"/>
      <dgm:spPr/>
    </dgm:pt>
    <dgm:pt modelId="{8D69137B-B21E-4EB5-B1FC-51BB3A09AAA2}" type="pres">
      <dgm:prSet presAssocID="{0DAA601A-C80C-437B-B111-FA120CE45348}" presName="textBox2a" presStyleLbl="revTx" presStyleIdx="0" presStyleCnt="2" custScaleX="141880" custScaleY="48464" custLinFactNeighborX="-20287" custLinFactNeighborY="4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9873-BF3B-4F15-A3E9-F49B61078350}" type="pres">
      <dgm:prSet presAssocID="{17F2C4EB-94B4-48F4-90EF-C17DE31312FE}" presName="bullet2b" presStyleLbl="node1" presStyleIdx="1" presStyleCnt="2" custLinFactX="-209524" custLinFactY="157756" custLinFactNeighborX="-300000" custLinFactNeighborY="200000"/>
      <dgm:spPr/>
    </dgm:pt>
    <dgm:pt modelId="{DFFCC740-1227-49DF-8C35-9DC148F180FD}" type="pres">
      <dgm:prSet presAssocID="{17F2C4EB-94B4-48F4-90EF-C17DE31312FE}" presName="textBox2b" presStyleLbl="revTx" presStyleIdx="1" presStyleCnt="2" custScaleX="112645" custScaleY="28504" custLinFactNeighborX="41141" custLinFactNeighborY="1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BF6078-1C14-42D0-BF5C-BC80AA2CF5A1}" type="presOf" srcId="{17F2C4EB-94B4-48F4-90EF-C17DE31312FE}" destId="{DFFCC740-1227-49DF-8C35-9DC148F180FD}" srcOrd="0" destOrd="0" presId="urn:microsoft.com/office/officeart/2005/8/layout/arrow2"/>
    <dgm:cxn modelId="{C2B43E20-AB66-4978-AB56-747D31E56EF1}" type="presOf" srcId="{0DAA601A-C80C-437B-B111-FA120CE45348}" destId="{8D69137B-B21E-4EB5-B1FC-51BB3A09AAA2}" srcOrd="0" destOrd="0" presId="urn:microsoft.com/office/officeart/2005/8/layout/arrow2"/>
    <dgm:cxn modelId="{F4790310-A271-4B4D-843D-5ED3CA5C2560}" srcId="{A0E90193-D3B5-4517-92F5-A7D6798999FB}" destId="{17F2C4EB-94B4-48F4-90EF-C17DE31312FE}" srcOrd="1" destOrd="0" parTransId="{C3076CE8-589E-4501-9B00-03BF622D5F26}" sibTransId="{C45D90A9-232E-49FE-A62F-06683D7B0B03}"/>
    <dgm:cxn modelId="{6248B1A3-D6F5-4EBC-B959-4459DF205BDE}" type="presOf" srcId="{A0E90193-D3B5-4517-92F5-A7D6798999FB}" destId="{6252CB48-6C5F-46E9-943E-6E025E15A46D}" srcOrd="0" destOrd="0" presId="urn:microsoft.com/office/officeart/2005/8/layout/arrow2"/>
    <dgm:cxn modelId="{E1B873AB-0C17-4391-9D17-4DD4D60F0EDF}" srcId="{A0E90193-D3B5-4517-92F5-A7D6798999FB}" destId="{0DAA601A-C80C-437B-B111-FA120CE45348}" srcOrd="0" destOrd="0" parTransId="{8F579145-8BE7-41BE-A125-CAEB92DF952A}" sibTransId="{8A6D2AC5-0F26-43FF-B8CF-95EB85AD7312}"/>
    <dgm:cxn modelId="{408BE7CC-CD92-4684-A9FF-B6E18697DB91}" type="presParOf" srcId="{6252CB48-6C5F-46E9-943E-6E025E15A46D}" destId="{101DB3A2-F7E0-4FF1-975D-A36B85664807}" srcOrd="0" destOrd="0" presId="urn:microsoft.com/office/officeart/2005/8/layout/arrow2"/>
    <dgm:cxn modelId="{F692FBC3-EB1F-4B2F-86BC-813A3FE317F0}" type="presParOf" srcId="{6252CB48-6C5F-46E9-943E-6E025E15A46D}" destId="{867AFA6A-F179-4233-A18C-E5509213B722}" srcOrd="1" destOrd="0" presId="urn:microsoft.com/office/officeart/2005/8/layout/arrow2"/>
    <dgm:cxn modelId="{D4A42B1B-BFC8-4E60-A1F2-2BF5EE250EAA}" type="presParOf" srcId="{867AFA6A-F179-4233-A18C-E5509213B722}" destId="{1B20BC8D-93B8-488D-B621-A0DD27154F12}" srcOrd="0" destOrd="0" presId="urn:microsoft.com/office/officeart/2005/8/layout/arrow2"/>
    <dgm:cxn modelId="{0D9A048B-DE75-4595-9FD7-F16061E89907}" type="presParOf" srcId="{867AFA6A-F179-4233-A18C-E5509213B722}" destId="{8D69137B-B21E-4EB5-B1FC-51BB3A09AAA2}" srcOrd="1" destOrd="0" presId="urn:microsoft.com/office/officeart/2005/8/layout/arrow2"/>
    <dgm:cxn modelId="{D208C050-C8C2-42E5-BB6A-A23EA84B2659}" type="presParOf" srcId="{867AFA6A-F179-4233-A18C-E5509213B722}" destId="{290D9873-BF3B-4F15-A3E9-F49B61078350}" srcOrd="2" destOrd="0" presId="urn:microsoft.com/office/officeart/2005/8/layout/arrow2"/>
    <dgm:cxn modelId="{FA9E15EC-1223-4FEC-86D3-494FFFA5747A}" type="presParOf" srcId="{867AFA6A-F179-4233-A18C-E5509213B722}" destId="{DFFCC740-1227-49DF-8C35-9DC148F180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3" qsCatId="simple" csTypeId="urn:microsoft.com/office/officeart/2005/8/colors/accent2_3" csCatId="accent2" phldr="1"/>
      <dgm:spPr/>
    </dgm:pt>
    <dgm:pt modelId="{0DAA601A-C80C-437B-B111-FA120CE45348}">
      <dgm:prSet phldrT="[Text]" custT="1"/>
      <dgm:spPr/>
      <dgm:t>
        <a:bodyPr/>
        <a:lstStyle/>
        <a:p>
          <a:r>
            <a:rPr lang="en-US" sz="1800" b="0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705.9</a:t>
          </a:r>
          <a:endParaRPr lang="en-US" sz="1800" b="0" i="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F2C4EB-94B4-48F4-90EF-C17DE31312FE}">
      <dgm:prSet phldrT="[Text]" custT="1"/>
      <dgm:spPr/>
      <dgm:t>
        <a:bodyPr/>
        <a:lstStyle/>
        <a:p>
          <a:r>
            <a:rPr lang="mn-MN" sz="2000" b="1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74</a:t>
          </a:r>
          <a:r>
            <a:rPr lang="en-US" sz="2000" b="1" i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4.7</a:t>
          </a:r>
          <a:endParaRPr lang="en-US" sz="2000" b="1" i="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3076CE8-589E-4501-9B00-03BF622D5F26}" type="parTrans" cxnId="{F4790310-A271-4B4D-843D-5ED3CA5C256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C45D90A9-232E-49FE-A62F-06683D7B0B03}" type="sibTrans" cxnId="{F4790310-A271-4B4D-843D-5ED3CA5C256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Ang="165725" custScaleX="106400" custLinFactNeighborX="-20887" custLinFactNeighborY="12381"/>
      <dgm:spPr>
        <a:solidFill>
          <a:srgbClr val="00CC00"/>
        </a:solidFill>
      </dgm:spPr>
    </dgm:pt>
    <dgm:pt modelId="{867AFA6A-F179-4233-A18C-E5509213B722}" type="pres">
      <dgm:prSet presAssocID="{A0E90193-D3B5-4517-92F5-A7D6798999FB}" presName="arrowDiagram2" presStyleCnt="0"/>
      <dgm:spPr/>
    </dgm:pt>
    <dgm:pt modelId="{1B20BC8D-93B8-488D-B621-A0DD27154F12}" type="pres">
      <dgm:prSet presAssocID="{0DAA601A-C80C-437B-B111-FA120CE45348}" presName="bullet2a" presStyleLbl="node1" presStyleIdx="0" presStyleCnt="2" custLinFactNeighborX="-80185" custLinFactNeighborY="-74292"/>
      <dgm:spPr/>
    </dgm:pt>
    <dgm:pt modelId="{8D69137B-B21E-4EB5-B1FC-51BB3A09AAA2}" type="pres">
      <dgm:prSet presAssocID="{0DAA601A-C80C-437B-B111-FA120CE45348}" presName="textBox2a" presStyleLbl="revTx" presStyleIdx="0" presStyleCnt="2" custScaleX="180325" custScaleY="68692" custLinFactNeighborX="-30324" custLinFactNeighborY="19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9873-BF3B-4F15-A3E9-F49B61078350}" type="pres">
      <dgm:prSet presAssocID="{17F2C4EB-94B4-48F4-90EF-C17DE31312FE}" presName="bullet2b" presStyleLbl="node1" presStyleIdx="1" presStyleCnt="2"/>
      <dgm:spPr/>
    </dgm:pt>
    <dgm:pt modelId="{DFFCC740-1227-49DF-8C35-9DC148F180FD}" type="pres">
      <dgm:prSet presAssocID="{17F2C4EB-94B4-48F4-90EF-C17DE31312FE}" presName="textBox2b" presStyleLbl="revTx" presStyleIdx="1" presStyleCnt="2" custScaleX="129860" custScaleY="64844" custLinFactNeighborX="9001" custLinFactNeighborY="1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90310-A271-4B4D-843D-5ED3CA5C2560}" srcId="{A0E90193-D3B5-4517-92F5-A7D6798999FB}" destId="{17F2C4EB-94B4-48F4-90EF-C17DE31312FE}" srcOrd="1" destOrd="0" parTransId="{C3076CE8-589E-4501-9B00-03BF622D5F26}" sibTransId="{C45D90A9-232E-49FE-A62F-06683D7B0B03}"/>
    <dgm:cxn modelId="{F77F26D3-0FF3-4F53-83D3-24F18CE6884A}" type="presOf" srcId="{17F2C4EB-94B4-48F4-90EF-C17DE31312FE}" destId="{DFFCC740-1227-49DF-8C35-9DC148F180FD}" srcOrd="0" destOrd="0" presId="urn:microsoft.com/office/officeart/2005/8/layout/arrow2"/>
    <dgm:cxn modelId="{5D8E044A-7255-4DCB-A16E-CFED8B3BD90B}" type="presOf" srcId="{0DAA601A-C80C-437B-B111-FA120CE45348}" destId="{8D69137B-B21E-4EB5-B1FC-51BB3A09AAA2}" srcOrd="0" destOrd="0" presId="urn:microsoft.com/office/officeart/2005/8/layout/arrow2"/>
    <dgm:cxn modelId="{20C550BE-AD17-431A-980C-30F882E3A0FE}" type="presOf" srcId="{A0E90193-D3B5-4517-92F5-A7D6798999FB}" destId="{6252CB48-6C5F-46E9-943E-6E025E15A46D}" srcOrd="0" destOrd="0" presId="urn:microsoft.com/office/officeart/2005/8/layout/arrow2"/>
    <dgm:cxn modelId="{E1B873AB-0C17-4391-9D17-4DD4D60F0EDF}" srcId="{A0E90193-D3B5-4517-92F5-A7D6798999FB}" destId="{0DAA601A-C80C-437B-B111-FA120CE45348}" srcOrd="0" destOrd="0" parTransId="{8F579145-8BE7-41BE-A125-CAEB92DF952A}" sibTransId="{8A6D2AC5-0F26-43FF-B8CF-95EB85AD7312}"/>
    <dgm:cxn modelId="{22D155CA-159F-4D29-ACF8-E1F381097163}" type="presParOf" srcId="{6252CB48-6C5F-46E9-943E-6E025E15A46D}" destId="{101DB3A2-F7E0-4FF1-975D-A36B85664807}" srcOrd="0" destOrd="0" presId="urn:microsoft.com/office/officeart/2005/8/layout/arrow2"/>
    <dgm:cxn modelId="{2AB126ED-6210-4538-9380-C8187578C6F0}" type="presParOf" srcId="{6252CB48-6C5F-46E9-943E-6E025E15A46D}" destId="{867AFA6A-F179-4233-A18C-E5509213B722}" srcOrd="1" destOrd="0" presId="urn:microsoft.com/office/officeart/2005/8/layout/arrow2"/>
    <dgm:cxn modelId="{C4C4E2D5-E5D0-4191-8F45-C54902FE47A4}" type="presParOf" srcId="{867AFA6A-F179-4233-A18C-E5509213B722}" destId="{1B20BC8D-93B8-488D-B621-A0DD27154F12}" srcOrd="0" destOrd="0" presId="urn:microsoft.com/office/officeart/2005/8/layout/arrow2"/>
    <dgm:cxn modelId="{7D2BF8DA-1EEA-4492-A8A0-654612DC3283}" type="presParOf" srcId="{867AFA6A-F179-4233-A18C-E5509213B722}" destId="{8D69137B-B21E-4EB5-B1FC-51BB3A09AAA2}" srcOrd="1" destOrd="0" presId="urn:microsoft.com/office/officeart/2005/8/layout/arrow2"/>
    <dgm:cxn modelId="{B8A4FF56-C522-4457-8BCC-5412862A2206}" type="presParOf" srcId="{867AFA6A-F179-4233-A18C-E5509213B722}" destId="{290D9873-BF3B-4F15-A3E9-F49B61078350}" srcOrd="2" destOrd="0" presId="urn:microsoft.com/office/officeart/2005/8/layout/arrow2"/>
    <dgm:cxn modelId="{BB592C04-21BC-4284-B7BA-4475E47E9C16}" type="presParOf" srcId="{867AFA6A-F179-4233-A18C-E5509213B722}" destId="{DFFCC740-1227-49DF-8C35-9DC148F180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3" qsCatId="simple" csTypeId="urn:microsoft.com/office/officeart/2005/8/colors/accent2_3" csCatId="accent2" phldr="1"/>
      <dgm:spPr/>
    </dgm:pt>
    <dgm:pt modelId="{0DAA601A-C80C-437B-B111-FA120CE45348}">
      <dgm:prSet phldrT="[Text]" custT="1"/>
      <dgm:spPr/>
      <dgm:t>
        <a:bodyPr/>
        <a:lstStyle/>
        <a:p>
          <a:r>
            <a:rPr lang="en-US" sz="2000" b="0" i="0" dirty="0" smtClean="0">
              <a:latin typeface="Arial" pitchFamily="34" charset="0"/>
              <a:cs typeface="Arial" pitchFamily="34" charset="0"/>
            </a:rPr>
            <a:t>519.</a:t>
          </a:r>
          <a:r>
            <a:rPr lang="mn-MN" sz="2000" b="0" i="0" dirty="0" smtClean="0">
              <a:latin typeface="Arial" pitchFamily="34" charset="0"/>
              <a:cs typeface="Arial" pitchFamily="34" charset="0"/>
            </a:rPr>
            <a:t>3</a:t>
          </a:r>
          <a:endParaRPr lang="en-US" sz="2000" b="0" i="0" dirty="0"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17F2C4EB-94B4-48F4-90EF-C17DE31312FE}">
      <dgm:prSet phldrT="[Text]" custT="1"/>
      <dgm:spPr/>
      <dgm:t>
        <a:bodyPr/>
        <a:lstStyle/>
        <a:p>
          <a:r>
            <a:rPr lang="en-US" sz="2000" b="1" i="0" dirty="0" smtClean="0">
              <a:latin typeface="Arial" pitchFamily="34" charset="0"/>
              <a:cs typeface="Arial" pitchFamily="34" charset="0"/>
            </a:rPr>
            <a:t>601.6</a:t>
          </a:r>
          <a:endParaRPr lang="en-US" sz="2000" b="1" i="0" dirty="0">
            <a:latin typeface="Arial" pitchFamily="34" charset="0"/>
            <a:cs typeface="Arial" pitchFamily="34" charset="0"/>
          </a:endParaRPr>
        </a:p>
      </dgm:t>
    </dgm:pt>
    <dgm:pt modelId="{C3076CE8-589E-4501-9B00-03BF622D5F26}" type="parTrans" cxnId="{F4790310-A271-4B4D-843D-5ED3CA5C2560}">
      <dgm:prSet/>
      <dgm:spPr/>
      <dgm:t>
        <a:bodyPr/>
        <a:lstStyle/>
        <a:p>
          <a:endParaRPr lang="en-US"/>
        </a:p>
      </dgm:t>
    </dgm:pt>
    <dgm:pt modelId="{C45D90A9-232E-49FE-A62F-06683D7B0B03}" type="sibTrans" cxnId="{F4790310-A271-4B4D-843D-5ED3CA5C2560}">
      <dgm:prSet/>
      <dgm:spPr/>
      <dgm:t>
        <a:bodyPr/>
        <a:lstStyle/>
        <a:p>
          <a:endParaRPr lang="en-US"/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Ang="442105" custScaleX="100000" custScaleY="93996" custLinFactNeighborX="-17933" custLinFactNeighborY="9053"/>
      <dgm:spPr>
        <a:solidFill>
          <a:srgbClr val="00CC00"/>
        </a:solidFill>
      </dgm:spPr>
    </dgm:pt>
    <dgm:pt modelId="{867AFA6A-F179-4233-A18C-E5509213B722}" type="pres">
      <dgm:prSet presAssocID="{A0E90193-D3B5-4517-92F5-A7D6798999FB}" presName="arrowDiagram2" presStyleCnt="0"/>
      <dgm:spPr/>
    </dgm:pt>
    <dgm:pt modelId="{1B20BC8D-93B8-488D-B621-A0DD27154F12}" type="pres">
      <dgm:prSet presAssocID="{0DAA601A-C80C-437B-B111-FA120CE45348}" presName="bullet2a" presStyleLbl="node1" presStyleIdx="0" presStyleCnt="2" custLinFactY="-100000" custLinFactNeighborX="-77218" custLinFactNeighborY="-104621"/>
      <dgm:spPr/>
    </dgm:pt>
    <dgm:pt modelId="{8D69137B-B21E-4EB5-B1FC-51BB3A09AAA2}" type="pres">
      <dgm:prSet presAssocID="{0DAA601A-C80C-437B-B111-FA120CE45348}" presName="textBox2a" presStyleLbl="revTx" presStyleIdx="0" presStyleCnt="2" custScaleX="180325" custScaleY="78479" custLinFactNeighborX="-43268" custLinFactNeighborY="17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9873-BF3B-4F15-A3E9-F49B61078350}" type="pres">
      <dgm:prSet presAssocID="{17F2C4EB-94B4-48F4-90EF-C17DE31312FE}" presName="bullet2b" presStyleLbl="node1" presStyleIdx="1" presStyleCnt="2"/>
      <dgm:spPr/>
    </dgm:pt>
    <dgm:pt modelId="{DFFCC740-1227-49DF-8C35-9DC148F180FD}" type="pres">
      <dgm:prSet presAssocID="{17F2C4EB-94B4-48F4-90EF-C17DE31312FE}" presName="textBox2b" presStyleLbl="revTx" presStyleIdx="1" presStyleCnt="2" custScaleX="129860" custScaleY="64844" custLinFactNeighborX="-5527" custLinFactNeighborY="13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27E00-6665-4773-9214-B014D88D667D}" type="presOf" srcId="{0DAA601A-C80C-437B-B111-FA120CE45348}" destId="{8D69137B-B21E-4EB5-B1FC-51BB3A09AAA2}" srcOrd="0" destOrd="0" presId="urn:microsoft.com/office/officeart/2005/8/layout/arrow2"/>
    <dgm:cxn modelId="{790A79F5-D48E-488D-B210-43637A1E6197}" type="presOf" srcId="{A0E90193-D3B5-4517-92F5-A7D6798999FB}" destId="{6252CB48-6C5F-46E9-943E-6E025E15A46D}" srcOrd="0" destOrd="0" presId="urn:microsoft.com/office/officeart/2005/8/layout/arrow2"/>
    <dgm:cxn modelId="{F4790310-A271-4B4D-843D-5ED3CA5C2560}" srcId="{A0E90193-D3B5-4517-92F5-A7D6798999FB}" destId="{17F2C4EB-94B4-48F4-90EF-C17DE31312FE}" srcOrd="1" destOrd="0" parTransId="{C3076CE8-589E-4501-9B00-03BF622D5F26}" sibTransId="{C45D90A9-232E-49FE-A62F-06683D7B0B03}"/>
    <dgm:cxn modelId="{E1B873AB-0C17-4391-9D17-4DD4D60F0EDF}" srcId="{A0E90193-D3B5-4517-92F5-A7D6798999FB}" destId="{0DAA601A-C80C-437B-B111-FA120CE45348}" srcOrd="0" destOrd="0" parTransId="{8F579145-8BE7-41BE-A125-CAEB92DF952A}" sibTransId="{8A6D2AC5-0F26-43FF-B8CF-95EB85AD7312}"/>
    <dgm:cxn modelId="{560F35A1-893C-427E-8FF2-441E1545537B}" type="presOf" srcId="{17F2C4EB-94B4-48F4-90EF-C17DE31312FE}" destId="{DFFCC740-1227-49DF-8C35-9DC148F180FD}" srcOrd="0" destOrd="0" presId="urn:microsoft.com/office/officeart/2005/8/layout/arrow2"/>
    <dgm:cxn modelId="{ACCD488A-3C9B-4C80-ADFE-E7A577F916EF}" type="presParOf" srcId="{6252CB48-6C5F-46E9-943E-6E025E15A46D}" destId="{101DB3A2-F7E0-4FF1-975D-A36B85664807}" srcOrd="0" destOrd="0" presId="urn:microsoft.com/office/officeart/2005/8/layout/arrow2"/>
    <dgm:cxn modelId="{736E2F19-B02C-491A-8C9C-77CCC7664E88}" type="presParOf" srcId="{6252CB48-6C5F-46E9-943E-6E025E15A46D}" destId="{867AFA6A-F179-4233-A18C-E5509213B722}" srcOrd="1" destOrd="0" presId="urn:microsoft.com/office/officeart/2005/8/layout/arrow2"/>
    <dgm:cxn modelId="{B9F7E94F-5A08-4503-ABB8-DC9C9913D820}" type="presParOf" srcId="{867AFA6A-F179-4233-A18C-E5509213B722}" destId="{1B20BC8D-93B8-488D-B621-A0DD27154F12}" srcOrd="0" destOrd="0" presId="urn:microsoft.com/office/officeart/2005/8/layout/arrow2"/>
    <dgm:cxn modelId="{47045B65-AF65-4343-8201-44179D7642B2}" type="presParOf" srcId="{867AFA6A-F179-4233-A18C-E5509213B722}" destId="{8D69137B-B21E-4EB5-B1FC-51BB3A09AAA2}" srcOrd="1" destOrd="0" presId="urn:microsoft.com/office/officeart/2005/8/layout/arrow2"/>
    <dgm:cxn modelId="{7BE0996E-B162-4B8F-BF9A-6A606E8813D2}" type="presParOf" srcId="{867AFA6A-F179-4233-A18C-E5509213B722}" destId="{290D9873-BF3B-4F15-A3E9-F49B61078350}" srcOrd="2" destOrd="0" presId="urn:microsoft.com/office/officeart/2005/8/layout/arrow2"/>
    <dgm:cxn modelId="{546AE297-FF4C-42D8-BB9E-CC7FD79A9323}" type="presParOf" srcId="{867AFA6A-F179-4233-A18C-E5509213B722}" destId="{DFFCC740-1227-49DF-8C35-9DC148F180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45501B-3514-4C47-BBDA-11215768951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DFC7A65-F5C1-486D-A2CA-25C87DEA7A69}">
      <dgm:prSet phldrT="[Text]" custT="1"/>
      <dgm:spPr/>
      <dgm:t>
        <a:bodyPr/>
        <a:lstStyle/>
        <a:p>
          <a:pPr marL="0" indent="0"/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Боловсролгүй</a:t>
          </a:r>
          <a:r>
            <a:rPr lang="mn-MN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mn-MN" sz="2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US" sz="2000" b="1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AFEB8-944E-4949-A861-1223241D5620}" type="parTrans" cxnId="{7B42F267-4E2E-4DD8-845E-AB1F618B573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D79385-8F96-4F64-9C11-615E73082139}" type="sibTrans" cxnId="{7B42F267-4E2E-4DD8-845E-AB1F618B573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87DDE-8A47-4516-967B-407DB2CEF014}">
      <dgm:prSet phldrT="[Text]" custT="1"/>
      <dgm:spPr/>
      <dgm:t>
        <a:bodyPr/>
        <a:lstStyle/>
        <a:p>
          <a:r>
            <a:rPr lang="mn-MN" sz="1200" dirty="0" smtClean="0">
              <a:latin typeface="Arial" panose="020B0604020202020204" pitchFamily="34" charset="0"/>
              <a:cs typeface="Arial" panose="020B0604020202020204" pitchFamily="34" charset="0"/>
            </a:rPr>
            <a:t>Тусгай </a:t>
          </a:r>
        </a:p>
        <a:p>
          <a:r>
            <a:rPr lang="mn-MN" sz="1200" dirty="0" smtClean="0">
              <a:latin typeface="Arial" panose="020B0604020202020204" pitchFamily="34" charset="0"/>
              <a:cs typeface="Arial" panose="020B0604020202020204" pitchFamily="34" charset="0"/>
            </a:rPr>
            <a:t>дунд</a:t>
          </a:r>
        </a:p>
        <a:p>
          <a:r>
            <a:rPr lang="mn-MN" sz="2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24</a:t>
          </a:r>
          <a:endParaRPr lang="en-US" sz="1200" b="1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8C58C-F5F2-483C-A16D-7F2945841CC9}" type="parTrans" cxnId="{F93D8C9D-612A-4222-BB9C-DCFDAA1F738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A986A-04E8-45DE-9861-382FCCA880CE}" type="sibTrans" cxnId="{F93D8C9D-612A-4222-BB9C-DCFDAA1F738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33603-36A2-4232-A772-B5EA64280B0F}">
      <dgm:prSet phldrT="[Text]" custT="1"/>
      <dgm:spPr/>
      <dgm:t>
        <a:bodyPr/>
        <a:lstStyle/>
        <a:p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Дээд</a:t>
          </a:r>
        </a:p>
        <a:p>
          <a:r>
            <a:rPr lang="mn-MN" sz="2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154</a:t>
          </a:r>
          <a:endParaRPr lang="en-US" sz="1800" b="1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275D7-0DF9-4E19-BA83-68BFAA2C8F9A}" type="parTrans" cxnId="{7E9701C6-1F5A-4B3E-B0CC-D106912A3C8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5EF19-CD1B-4501-B3D9-64F298C8EF66}" type="sibTrans" cxnId="{7E9701C6-1F5A-4B3E-B0CC-D106912A3C8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89A6D-AF0C-444D-B470-DD87D7E01421}">
      <dgm:prSet phldrT="[Text]" custT="1"/>
      <dgm:spPr/>
      <dgm:t>
        <a:bodyPr/>
        <a:lstStyle/>
        <a:p>
          <a:r>
            <a:rPr lang="mn-MN" sz="1200" dirty="0" smtClean="0">
              <a:latin typeface="Arial" panose="020B0604020202020204" pitchFamily="34" charset="0"/>
              <a:cs typeface="Arial" panose="020B0604020202020204" pitchFamily="34" charset="0"/>
            </a:rPr>
            <a:t>Ерөнхий боловс-ролтой</a:t>
          </a:r>
        </a:p>
        <a:p>
          <a:r>
            <a:rPr lang="mn-MN" sz="2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367</a:t>
          </a:r>
          <a:endParaRPr lang="en-US" sz="1800" b="1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71A23-6133-41A1-AA18-06B5A0565709}" type="parTrans" cxnId="{F40210D3-FC00-4BFB-899C-60CADC87584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92839-2FC5-406E-8156-4BE69333B666}" type="sibTrans" cxnId="{F40210D3-FC00-4BFB-899C-60CADC87584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4AFC0-BA1C-4153-9026-00A2B19A4903}">
      <dgm:prSet phldrT="[Text]" custT="1"/>
      <dgm:spPr/>
      <dgm:t>
        <a:bodyPr/>
        <a:lstStyle/>
        <a:p>
          <a:r>
            <a:rPr lang="mn-MN" sz="1200" dirty="0" smtClean="0">
              <a:latin typeface="Arial" panose="020B0604020202020204" pitchFamily="34" charset="0"/>
              <a:cs typeface="Arial" panose="020B0604020202020204" pitchFamily="34" charset="0"/>
            </a:rPr>
            <a:t>Мэргэжил- </a:t>
          </a:r>
        </a:p>
        <a:p>
          <a:pPr marL="0" indent="0">
            <a:tabLst/>
          </a:pPr>
          <a:r>
            <a:rPr lang="mn-MN" sz="1200" dirty="0" smtClean="0">
              <a:latin typeface="Arial" panose="020B0604020202020204" pitchFamily="34" charset="0"/>
              <a:cs typeface="Arial" panose="020B0604020202020204" pitchFamily="34" charset="0"/>
            </a:rPr>
            <a:t>тэй ажилчид</a:t>
          </a:r>
        </a:p>
        <a:p>
          <a:r>
            <a:rPr lang="mn-MN" sz="2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90</a:t>
          </a:r>
          <a:endParaRPr lang="en-US" sz="2000" b="1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0A082-AB07-4553-B5D3-0B21E8133F3B}" type="parTrans" cxnId="{B7E25F4D-57A6-4A94-90BA-D4BDF2C4449B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5536E-AEC6-443A-B357-91B2DE2E43C0}" type="sibTrans" cxnId="{B7E25F4D-57A6-4A94-90BA-D4BDF2C4449B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569AF-60A7-4B74-8EAF-157C5860F153}" type="pres">
      <dgm:prSet presAssocID="{5A45501B-3514-4C47-BBDA-11215768951B}" presName="Name0" presStyleCnt="0">
        <dgm:presLayoutVars>
          <dgm:dir/>
          <dgm:resizeHandles val="exact"/>
        </dgm:presLayoutVars>
      </dgm:prSet>
      <dgm:spPr/>
    </dgm:pt>
    <dgm:pt modelId="{ECF90EDD-1D5F-4AE7-A134-3113077D7B39}" type="pres">
      <dgm:prSet presAssocID="{2DFC7A65-F5C1-486D-A2CA-25C87DEA7A69}" presName="parTxOnly" presStyleLbl="node1" presStyleIdx="0" presStyleCnt="5" custScaleY="14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50D8B-79AA-46DB-B66C-E01C5C7C9336}" type="pres">
      <dgm:prSet presAssocID="{EED79385-8F96-4F64-9C11-615E73082139}" presName="parSpace" presStyleCnt="0"/>
      <dgm:spPr/>
    </dgm:pt>
    <dgm:pt modelId="{88F6574C-E832-4590-A74F-595D135249C7}" type="pres">
      <dgm:prSet presAssocID="{23A89A6D-AF0C-444D-B470-DD87D7E01421}" presName="parTxOnly" presStyleLbl="node1" presStyleIdx="1" presStyleCnt="5" custScaleY="14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EB261-15AB-41B2-8169-88723EDADEBA}" type="pres">
      <dgm:prSet presAssocID="{ACB92839-2FC5-406E-8156-4BE69333B666}" presName="parSpace" presStyleCnt="0"/>
      <dgm:spPr/>
    </dgm:pt>
    <dgm:pt modelId="{CB11E687-8D6E-4D7E-B6B0-348A51A5B975}" type="pres">
      <dgm:prSet presAssocID="{8724AFC0-BA1C-4153-9026-00A2B19A4903}" presName="parTxOnly" presStyleLbl="node1" presStyleIdx="2" presStyleCnt="5" custScaleX="114345" custScaleY="14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0868-77E5-492C-B51C-E5243B6A53F7}" type="pres">
      <dgm:prSet presAssocID="{A1E5536E-AEC6-443A-B357-91B2DE2E43C0}" presName="parSpace" presStyleCnt="0"/>
      <dgm:spPr/>
    </dgm:pt>
    <dgm:pt modelId="{23FFC88D-E966-4D0E-B28F-C89C45374B0B}" type="pres">
      <dgm:prSet presAssocID="{8A487DDE-8A47-4516-967B-407DB2CEF014}" presName="parTxOnly" presStyleLbl="node1" presStyleIdx="3" presStyleCnt="5" custScaleY="14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00733-DB89-421B-A880-56A8E2E3142A}" type="pres">
      <dgm:prSet presAssocID="{08BA986A-04E8-45DE-9861-382FCCA880CE}" presName="parSpace" presStyleCnt="0"/>
      <dgm:spPr/>
    </dgm:pt>
    <dgm:pt modelId="{6B15D6B9-967D-4446-9DE0-33193A8A4C9D}" type="pres">
      <dgm:prSet presAssocID="{DD833603-36A2-4232-A772-B5EA64280B0F}" presName="parTxOnly" presStyleLbl="node1" presStyleIdx="4" presStyleCnt="5" custScaleY="14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9BC321-B6F5-4759-9A09-E37368AFCFE2}" type="presOf" srcId="{8A487DDE-8A47-4516-967B-407DB2CEF014}" destId="{23FFC88D-E966-4D0E-B28F-C89C45374B0B}" srcOrd="0" destOrd="0" presId="urn:microsoft.com/office/officeart/2005/8/layout/hChevron3"/>
    <dgm:cxn modelId="{B7E25F4D-57A6-4A94-90BA-D4BDF2C4449B}" srcId="{5A45501B-3514-4C47-BBDA-11215768951B}" destId="{8724AFC0-BA1C-4153-9026-00A2B19A4903}" srcOrd="2" destOrd="0" parTransId="{4BD0A082-AB07-4553-B5D3-0B21E8133F3B}" sibTransId="{A1E5536E-AEC6-443A-B357-91B2DE2E43C0}"/>
    <dgm:cxn modelId="{73AA3585-8D5E-42F6-BE39-D242E2382E7A}" type="presOf" srcId="{23A89A6D-AF0C-444D-B470-DD87D7E01421}" destId="{88F6574C-E832-4590-A74F-595D135249C7}" srcOrd="0" destOrd="0" presId="urn:microsoft.com/office/officeart/2005/8/layout/hChevron3"/>
    <dgm:cxn modelId="{F40210D3-FC00-4BFB-899C-60CADC875843}" srcId="{5A45501B-3514-4C47-BBDA-11215768951B}" destId="{23A89A6D-AF0C-444D-B470-DD87D7E01421}" srcOrd="1" destOrd="0" parTransId="{DB371A23-6133-41A1-AA18-06B5A0565709}" sibTransId="{ACB92839-2FC5-406E-8156-4BE69333B666}"/>
    <dgm:cxn modelId="{7B42F267-4E2E-4DD8-845E-AB1F618B573C}" srcId="{5A45501B-3514-4C47-BBDA-11215768951B}" destId="{2DFC7A65-F5C1-486D-A2CA-25C87DEA7A69}" srcOrd="0" destOrd="0" parTransId="{593AFEB8-944E-4949-A861-1223241D5620}" sibTransId="{EED79385-8F96-4F64-9C11-615E73082139}"/>
    <dgm:cxn modelId="{F93D8C9D-612A-4222-BB9C-DCFDAA1F738D}" srcId="{5A45501B-3514-4C47-BBDA-11215768951B}" destId="{8A487DDE-8A47-4516-967B-407DB2CEF014}" srcOrd="3" destOrd="0" parTransId="{F0D8C58C-F5F2-483C-A16D-7F2945841CC9}" sibTransId="{08BA986A-04E8-45DE-9861-382FCCA880CE}"/>
    <dgm:cxn modelId="{A2D487F3-E3BA-40A9-9FC8-3A87BABB0892}" type="presOf" srcId="{DD833603-36A2-4232-A772-B5EA64280B0F}" destId="{6B15D6B9-967D-4446-9DE0-33193A8A4C9D}" srcOrd="0" destOrd="0" presId="urn:microsoft.com/office/officeart/2005/8/layout/hChevron3"/>
    <dgm:cxn modelId="{08DF092B-D48C-4AB3-8B6F-F3A6854B4F73}" type="presOf" srcId="{2DFC7A65-F5C1-486D-A2CA-25C87DEA7A69}" destId="{ECF90EDD-1D5F-4AE7-A134-3113077D7B39}" srcOrd="0" destOrd="0" presId="urn:microsoft.com/office/officeart/2005/8/layout/hChevron3"/>
    <dgm:cxn modelId="{7E9701C6-1F5A-4B3E-B0CC-D106912A3C8D}" srcId="{5A45501B-3514-4C47-BBDA-11215768951B}" destId="{DD833603-36A2-4232-A772-B5EA64280B0F}" srcOrd="4" destOrd="0" parTransId="{B85275D7-0DF9-4E19-BA83-68BFAA2C8F9A}" sibTransId="{A035EF19-CD1B-4501-B3D9-64F298C8EF66}"/>
    <dgm:cxn modelId="{044ADB8F-75E0-4DB8-A4DF-0F97F7FB4C70}" type="presOf" srcId="{8724AFC0-BA1C-4153-9026-00A2B19A4903}" destId="{CB11E687-8D6E-4D7E-B6B0-348A51A5B975}" srcOrd="0" destOrd="0" presId="urn:microsoft.com/office/officeart/2005/8/layout/hChevron3"/>
    <dgm:cxn modelId="{42FAF77D-A8A3-45ED-AD97-233B1857A88F}" type="presOf" srcId="{5A45501B-3514-4C47-BBDA-11215768951B}" destId="{D9A569AF-60A7-4B74-8EAF-157C5860F153}" srcOrd="0" destOrd="0" presId="urn:microsoft.com/office/officeart/2005/8/layout/hChevron3"/>
    <dgm:cxn modelId="{ACBF4C42-D1CC-4A43-9930-0ADD9A275BB9}" type="presParOf" srcId="{D9A569AF-60A7-4B74-8EAF-157C5860F153}" destId="{ECF90EDD-1D5F-4AE7-A134-3113077D7B39}" srcOrd="0" destOrd="0" presId="urn:microsoft.com/office/officeart/2005/8/layout/hChevron3"/>
    <dgm:cxn modelId="{F646B8E0-14CD-4727-960A-F44E8222EE96}" type="presParOf" srcId="{D9A569AF-60A7-4B74-8EAF-157C5860F153}" destId="{F1F50D8B-79AA-46DB-B66C-E01C5C7C9336}" srcOrd="1" destOrd="0" presId="urn:microsoft.com/office/officeart/2005/8/layout/hChevron3"/>
    <dgm:cxn modelId="{574F14FB-E414-463F-99D1-EB06685CFF6E}" type="presParOf" srcId="{D9A569AF-60A7-4B74-8EAF-157C5860F153}" destId="{88F6574C-E832-4590-A74F-595D135249C7}" srcOrd="2" destOrd="0" presId="urn:microsoft.com/office/officeart/2005/8/layout/hChevron3"/>
    <dgm:cxn modelId="{4A7D7449-AA42-458E-B5C3-82155BE58EAF}" type="presParOf" srcId="{D9A569AF-60A7-4B74-8EAF-157C5860F153}" destId="{B4BEB261-15AB-41B2-8169-88723EDADEBA}" srcOrd="3" destOrd="0" presId="urn:microsoft.com/office/officeart/2005/8/layout/hChevron3"/>
    <dgm:cxn modelId="{E6932747-AD29-43DF-BC3B-0FF6371508F4}" type="presParOf" srcId="{D9A569AF-60A7-4B74-8EAF-157C5860F153}" destId="{CB11E687-8D6E-4D7E-B6B0-348A51A5B975}" srcOrd="4" destOrd="0" presId="urn:microsoft.com/office/officeart/2005/8/layout/hChevron3"/>
    <dgm:cxn modelId="{899C16CF-BD04-4ACD-8159-246CD76E9185}" type="presParOf" srcId="{D9A569AF-60A7-4B74-8EAF-157C5860F153}" destId="{FC8C0868-77E5-492C-B51C-E5243B6A53F7}" srcOrd="5" destOrd="0" presId="urn:microsoft.com/office/officeart/2005/8/layout/hChevron3"/>
    <dgm:cxn modelId="{9E2B63B2-F89C-420E-B704-59A4C38FD33C}" type="presParOf" srcId="{D9A569AF-60A7-4B74-8EAF-157C5860F153}" destId="{23FFC88D-E966-4D0E-B28F-C89C45374B0B}" srcOrd="6" destOrd="0" presId="urn:microsoft.com/office/officeart/2005/8/layout/hChevron3"/>
    <dgm:cxn modelId="{60C68B2D-5F10-4F20-9716-9D9D7947C5DD}" type="presParOf" srcId="{D9A569AF-60A7-4B74-8EAF-157C5860F153}" destId="{3AC00733-DB89-421B-A880-56A8E2E3142A}" srcOrd="7" destOrd="0" presId="urn:microsoft.com/office/officeart/2005/8/layout/hChevron3"/>
    <dgm:cxn modelId="{F00D57CE-938A-447C-9C70-406473E10F33}" type="presParOf" srcId="{D9A569AF-60A7-4B74-8EAF-157C5860F153}" destId="{6B15D6B9-967D-4446-9DE0-33193A8A4C9D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BD2C4F-FCC2-4BE8-BAA3-6DF0A5EA48DC}" type="doc">
      <dgm:prSet loTypeId="urn:microsoft.com/office/officeart/2005/8/layout/hList7" loCatId="picture" qsTypeId="urn:microsoft.com/office/officeart/2005/8/quickstyle/simple1" qsCatId="simple" csTypeId="urn:microsoft.com/office/officeart/2005/8/colors/colorful4" csCatId="colorful" phldr="1"/>
      <dgm:spPr/>
    </dgm:pt>
    <dgm:pt modelId="{CC4AC9C4-A991-47C8-A792-AEC368EC4FE6}">
      <dgm:prSet phldrT="[Text]" custT="1"/>
      <dgm:spPr/>
      <dgm:t>
        <a:bodyPr/>
        <a:lstStyle/>
        <a:p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Уул уурхайн салбарт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89.6 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60.0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556DE-A87E-4381-BEDD-CD7CCCD09162}" type="parTrans" cxnId="{0CD58C3C-4491-4D28-8819-9248F7D6E93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5A9F2-6B2F-4F01-B9FB-B6BD59AC571F}" type="sibTrans" cxnId="{0CD58C3C-4491-4D28-8819-9248F7D6E93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BE5223-E5A5-4E79-9EA4-3D518C4253F7}">
      <dgm:prSet phldrT="[Text]" custT="1"/>
      <dgm:spPr/>
      <dgm:t>
        <a:bodyPr/>
        <a:lstStyle/>
        <a:p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Цахилгаан, дулааны эрчим хүч үйлдвэрлэл, усан хангамжийн салбарт 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10.0 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4.8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C9D8F-E1B9-4D43-B93B-E9F39278FA6C}" type="parTrans" cxnId="{EF9DEAF8-6477-486F-B7D4-203D9159AB1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3790F-4799-4D5D-8090-17FADE6C6206}" type="sibTrans" cxnId="{EF9DEAF8-6477-486F-B7D4-203D9159AB1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9994F-5AAF-4F74-BA6C-686775519C00}">
      <dgm:prSet phldrT="[Text]" custT="1"/>
      <dgm:spPr/>
      <dgm:t>
        <a:bodyPr/>
        <a:lstStyle/>
        <a:p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Боловсруулах үйлдвэрийн салбарт 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162.6 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35.2</a:t>
          </a:r>
          <a:r>
            <a: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r>
            <a: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4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DA67B-1DF8-4C07-A61D-BB83549D3F25}" type="sibTrans" cxnId="{8F06602F-65F4-4E26-A5A1-B1E57755E39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361CE-FBFE-4EBB-AA8B-649C7C6E1E14}" type="parTrans" cxnId="{8F06602F-65F4-4E26-A5A1-B1E57755E39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9CDFA-29B4-4007-87D9-A6241B0B952F}" type="pres">
      <dgm:prSet presAssocID="{19BD2C4F-FCC2-4BE8-BAA3-6DF0A5EA48DC}" presName="Name0" presStyleCnt="0">
        <dgm:presLayoutVars>
          <dgm:dir/>
          <dgm:resizeHandles val="exact"/>
        </dgm:presLayoutVars>
      </dgm:prSet>
      <dgm:spPr/>
    </dgm:pt>
    <dgm:pt modelId="{9D59A73F-7E69-48E1-A2A8-E1B75869DBEB}" type="pres">
      <dgm:prSet presAssocID="{19BD2C4F-FCC2-4BE8-BAA3-6DF0A5EA48DC}" presName="fgShape" presStyleLbl="fgShp" presStyleIdx="0" presStyleCnt="1" custScaleX="108540" custScaleY="169481"/>
      <dgm:spPr/>
    </dgm:pt>
    <dgm:pt modelId="{E9820984-BE1B-4287-A65F-935DDD0F2015}" type="pres">
      <dgm:prSet presAssocID="{19BD2C4F-FCC2-4BE8-BAA3-6DF0A5EA48DC}" presName="linComp" presStyleCnt="0"/>
      <dgm:spPr/>
    </dgm:pt>
    <dgm:pt modelId="{7D65928D-0D0D-45A5-B678-B9806870A77C}" type="pres">
      <dgm:prSet presAssocID="{CC4AC9C4-A991-47C8-A792-AEC368EC4FE6}" presName="compNode" presStyleCnt="0"/>
      <dgm:spPr/>
    </dgm:pt>
    <dgm:pt modelId="{745B6648-CBDF-4761-8703-31CBC192C7DE}" type="pres">
      <dgm:prSet presAssocID="{CC4AC9C4-A991-47C8-A792-AEC368EC4FE6}" presName="bkgdShape" presStyleLbl="node1" presStyleIdx="0" presStyleCnt="3" custLinFactNeighborX="1645" custLinFactNeighborY="-580"/>
      <dgm:spPr/>
      <dgm:t>
        <a:bodyPr/>
        <a:lstStyle/>
        <a:p>
          <a:endParaRPr lang="en-US"/>
        </a:p>
      </dgm:t>
    </dgm:pt>
    <dgm:pt modelId="{77E2BC98-6CD3-4EDE-8B40-CE2B1447144D}" type="pres">
      <dgm:prSet presAssocID="{CC4AC9C4-A991-47C8-A792-AEC368EC4FE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ACBC1-1029-4C33-B1A0-05F28AF74AE7}" type="pres">
      <dgm:prSet presAssocID="{CC4AC9C4-A991-47C8-A792-AEC368EC4FE6}" presName="invisiNode" presStyleLbl="node1" presStyleIdx="0" presStyleCnt="3"/>
      <dgm:spPr/>
    </dgm:pt>
    <dgm:pt modelId="{6DCEEC58-EE27-468F-99BD-80E2971FF93A}" type="pres">
      <dgm:prSet presAssocID="{CC4AC9C4-A991-47C8-A792-AEC368EC4FE6}" presName="imagNode" presStyleLbl="fgImgPlace1" presStyleIdx="0" presStyleCnt="3" custScaleX="111884" custScaleY="1107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39827E4-69ED-4D32-B298-C7B7094CE75B}" type="pres">
      <dgm:prSet presAssocID="{1345A9F2-6B2F-4F01-B9FB-B6BD59AC57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E08888-740E-45F9-8590-9847844FE884}" type="pres">
      <dgm:prSet presAssocID="{DC99994F-5AAF-4F74-BA6C-686775519C00}" presName="compNode" presStyleCnt="0"/>
      <dgm:spPr/>
    </dgm:pt>
    <dgm:pt modelId="{FC06BC8E-0F0A-48DA-9FD4-7504D6D44194}" type="pres">
      <dgm:prSet presAssocID="{DC99994F-5AAF-4F74-BA6C-686775519C00}" presName="bkgdShape" presStyleLbl="node1" presStyleIdx="1" presStyleCnt="3"/>
      <dgm:spPr/>
      <dgm:t>
        <a:bodyPr/>
        <a:lstStyle/>
        <a:p>
          <a:endParaRPr lang="en-US"/>
        </a:p>
      </dgm:t>
    </dgm:pt>
    <dgm:pt modelId="{66C6C4EE-57E6-47E4-8385-42860AFF983F}" type="pres">
      <dgm:prSet presAssocID="{DC99994F-5AAF-4F74-BA6C-686775519C0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DDCC3-959E-48C9-AA02-7C46263BE596}" type="pres">
      <dgm:prSet presAssocID="{DC99994F-5AAF-4F74-BA6C-686775519C00}" presName="invisiNode" presStyleLbl="node1" presStyleIdx="1" presStyleCnt="3"/>
      <dgm:spPr/>
    </dgm:pt>
    <dgm:pt modelId="{30AB821C-0744-4AAA-924A-BD68D73A64F6}" type="pres">
      <dgm:prSet presAssocID="{DC99994F-5AAF-4F74-BA6C-686775519C00}" presName="imagNode" presStyleLbl="fgImgPlace1" presStyleIdx="1" presStyleCnt="3" custScaleX="110334" custScaleY="102743" custLinFactNeighborY="-91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3C8A2D5B-A035-4311-864C-109AEF95D254}" type="pres">
      <dgm:prSet presAssocID="{BEDDA67B-1DF8-4C07-A61D-BB83549D3F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37F653-D7EB-4B2A-91E8-DE2F10BB1E40}" type="pres">
      <dgm:prSet presAssocID="{A9BE5223-E5A5-4E79-9EA4-3D518C4253F7}" presName="compNode" presStyleCnt="0"/>
      <dgm:spPr/>
    </dgm:pt>
    <dgm:pt modelId="{D602C733-8B44-4DB0-A342-C3B95848FFEE}" type="pres">
      <dgm:prSet presAssocID="{A9BE5223-E5A5-4E79-9EA4-3D518C4253F7}" presName="bkgdShape" presStyleLbl="node1" presStyleIdx="2" presStyleCnt="3" custLinFactNeighborX="548" custLinFactNeighborY="290"/>
      <dgm:spPr/>
      <dgm:t>
        <a:bodyPr/>
        <a:lstStyle/>
        <a:p>
          <a:endParaRPr lang="en-US"/>
        </a:p>
      </dgm:t>
    </dgm:pt>
    <dgm:pt modelId="{98DE7485-95B9-4DCA-ABFF-50EBD53547FC}" type="pres">
      <dgm:prSet presAssocID="{A9BE5223-E5A5-4E79-9EA4-3D518C4253F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3DDAE-604B-42C5-B4A4-40AA9000228F}" type="pres">
      <dgm:prSet presAssocID="{A9BE5223-E5A5-4E79-9EA4-3D518C4253F7}" presName="invisiNode" presStyleLbl="node1" presStyleIdx="2" presStyleCnt="3"/>
      <dgm:spPr/>
    </dgm:pt>
    <dgm:pt modelId="{00938B27-C7C6-4167-A744-66BD24F34986}" type="pres">
      <dgm:prSet presAssocID="{A9BE5223-E5A5-4E79-9EA4-3D518C4253F7}" presName="imagNode" presStyleLbl="fgImgPlace1" presStyleIdx="2" presStyleCnt="3" custScaleX="107077" custScaleY="10627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EF9DEAF8-6477-486F-B7D4-203D9159AB1A}" srcId="{19BD2C4F-FCC2-4BE8-BAA3-6DF0A5EA48DC}" destId="{A9BE5223-E5A5-4E79-9EA4-3D518C4253F7}" srcOrd="2" destOrd="0" parTransId="{BDCC9D8F-E1B9-4D43-B93B-E9F39278FA6C}" sibTransId="{92D3790F-4799-4D5D-8090-17FADE6C6206}"/>
    <dgm:cxn modelId="{57B48447-3857-477D-A502-46FBD6B220AC}" type="presOf" srcId="{CC4AC9C4-A991-47C8-A792-AEC368EC4FE6}" destId="{77E2BC98-6CD3-4EDE-8B40-CE2B1447144D}" srcOrd="1" destOrd="0" presId="urn:microsoft.com/office/officeart/2005/8/layout/hList7"/>
    <dgm:cxn modelId="{262A9B6C-1545-4526-973B-83C638050255}" type="presOf" srcId="{CC4AC9C4-A991-47C8-A792-AEC368EC4FE6}" destId="{745B6648-CBDF-4761-8703-31CBC192C7DE}" srcOrd="0" destOrd="0" presId="urn:microsoft.com/office/officeart/2005/8/layout/hList7"/>
    <dgm:cxn modelId="{3213857E-7ED3-4CE3-AB58-1A4E11BE7032}" type="presOf" srcId="{DC99994F-5AAF-4F74-BA6C-686775519C00}" destId="{66C6C4EE-57E6-47E4-8385-42860AFF983F}" srcOrd="1" destOrd="0" presId="urn:microsoft.com/office/officeart/2005/8/layout/hList7"/>
    <dgm:cxn modelId="{DF99892C-01B8-40A0-B152-C43F75D9A128}" type="presOf" srcId="{DC99994F-5AAF-4F74-BA6C-686775519C00}" destId="{FC06BC8E-0F0A-48DA-9FD4-7504D6D44194}" srcOrd="0" destOrd="0" presId="urn:microsoft.com/office/officeart/2005/8/layout/hList7"/>
    <dgm:cxn modelId="{1BBBA2F1-9617-4937-8421-730B967549B9}" type="presOf" srcId="{A9BE5223-E5A5-4E79-9EA4-3D518C4253F7}" destId="{98DE7485-95B9-4DCA-ABFF-50EBD53547FC}" srcOrd="1" destOrd="0" presId="urn:microsoft.com/office/officeart/2005/8/layout/hList7"/>
    <dgm:cxn modelId="{0CD58C3C-4491-4D28-8819-9248F7D6E93F}" srcId="{19BD2C4F-FCC2-4BE8-BAA3-6DF0A5EA48DC}" destId="{CC4AC9C4-A991-47C8-A792-AEC368EC4FE6}" srcOrd="0" destOrd="0" parTransId="{AE6556DE-A87E-4381-BEDD-CD7CCCD09162}" sibTransId="{1345A9F2-6B2F-4F01-B9FB-B6BD59AC571F}"/>
    <dgm:cxn modelId="{DDE32461-3B87-4969-8E7D-BDEC16B92682}" type="presOf" srcId="{A9BE5223-E5A5-4E79-9EA4-3D518C4253F7}" destId="{D602C733-8B44-4DB0-A342-C3B95848FFEE}" srcOrd="0" destOrd="0" presId="urn:microsoft.com/office/officeart/2005/8/layout/hList7"/>
    <dgm:cxn modelId="{8F06602F-65F4-4E26-A5A1-B1E57755E393}" srcId="{19BD2C4F-FCC2-4BE8-BAA3-6DF0A5EA48DC}" destId="{DC99994F-5AAF-4F74-BA6C-686775519C00}" srcOrd="1" destOrd="0" parTransId="{137361CE-FBFE-4EBB-AA8B-649C7C6E1E14}" sibTransId="{BEDDA67B-1DF8-4C07-A61D-BB83549D3F25}"/>
    <dgm:cxn modelId="{C1E7C085-2A69-44EA-852F-E20135D2F8ED}" type="presOf" srcId="{19BD2C4F-FCC2-4BE8-BAA3-6DF0A5EA48DC}" destId="{1D69CDFA-29B4-4007-87D9-A6241B0B952F}" srcOrd="0" destOrd="0" presId="urn:microsoft.com/office/officeart/2005/8/layout/hList7"/>
    <dgm:cxn modelId="{2A4EE5D7-8812-40AD-A135-F65A9939CD46}" type="presOf" srcId="{1345A9F2-6B2F-4F01-B9FB-B6BD59AC571F}" destId="{339827E4-69ED-4D32-B298-C7B7094CE75B}" srcOrd="0" destOrd="0" presId="urn:microsoft.com/office/officeart/2005/8/layout/hList7"/>
    <dgm:cxn modelId="{1F604F6B-D25F-4E6A-BAA4-10C9913EBA43}" type="presOf" srcId="{BEDDA67B-1DF8-4C07-A61D-BB83549D3F25}" destId="{3C8A2D5B-A035-4311-864C-109AEF95D254}" srcOrd="0" destOrd="0" presId="urn:microsoft.com/office/officeart/2005/8/layout/hList7"/>
    <dgm:cxn modelId="{534F124B-BE04-4E13-83EC-B704CFC574AA}" type="presParOf" srcId="{1D69CDFA-29B4-4007-87D9-A6241B0B952F}" destId="{9D59A73F-7E69-48E1-A2A8-E1B75869DBEB}" srcOrd="0" destOrd="0" presId="urn:microsoft.com/office/officeart/2005/8/layout/hList7"/>
    <dgm:cxn modelId="{9678E7AC-47AB-496F-9246-53A5C4B8AB2C}" type="presParOf" srcId="{1D69CDFA-29B4-4007-87D9-A6241B0B952F}" destId="{E9820984-BE1B-4287-A65F-935DDD0F2015}" srcOrd="1" destOrd="0" presId="urn:microsoft.com/office/officeart/2005/8/layout/hList7"/>
    <dgm:cxn modelId="{01968A5E-6523-4B50-B5F5-250DDAEE678F}" type="presParOf" srcId="{E9820984-BE1B-4287-A65F-935DDD0F2015}" destId="{7D65928D-0D0D-45A5-B678-B9806870A77C}" srcOrd="0" destOrd="0" presId="urn:microsoft.com/office/officeart/2005/8/layout/hList7"/>
    <dgm:cxn modelId="{03EF9D09-2907-4078-939A-3C639347DBD2}" type="presParOf" srcId="{7D65928D-0D0D-45A5-B678-B9806870A77C}" destId="{745B6648-CBDF-4761-8703-31CBC192C7DE}" srcOrd="0" destOrd="0" presId="urn:microsoft.com/office/officeart/2005/8/layout/hList7"/>
    <dgm:cxn modelId="{27A9186A-0DBC-4360-8E95-1F88B4676612}" type="presParOf" srcId="{7D65928D-0D0D-45A5-B678-B9806870A77C}" destId="{77E2BC98-6CD3-4EDE-8B40-CE2B1447144D}" srcOrd="1" destOrd="0" presId="urn:microsoft.com/office/officeart/2005/8/layout/hList7"/>
    <dgm:cxn modelId="{3E7833EA-E0C9-4D29-9D91-9CEF82CE70A1}" type="presParOf" srcId="{7D65928D-0D0D-45A5-B678-B9806870A77C}" destId="{E00ACBC1-1029-4C33-B1A0-05F28AF74AE7}" srcOrd="2" destOrd="0" presId="urn:microsoft.com/office/officeart/2005/8/layout/hList7"/>
    <dgm:cxn modelId="{F7A28CD3-38F6-4519-8531-2E207035E89F}" type="presParOf" srcId="{7D65928D-0D0D-45A5-B678-B9806870A77C}" destId="{6DCEEC58-EE27-468F-99BD-80E2971FF93A}" srcOrd="3" destOrd="0" presId="urn:microsoft.com/office/officeart/2005/8/layout/hList7"/>
    <dgm:cxn modelId="{B4287420-490B-4767-9886-DF8D277CBFCB}" type="presParOf" srcId="{E9820984-BE1B-4287-A65F-935DDD0F2015}" destId="{339827E4-69ED-4D32-B298-C7B7094CE75B}" srcOrd="1" destOrd="0" presId="urn:microsoft.com/office/officeart/2005/8/layout/hList7"/>
    <dgm:cxn modelId="{7379BF18-F3A3-4CAA-BC8D-39CA52DA6AE6}" type="presParOf" srcId="{E9820984-BE1B-4287-A65F-935DDD0F2015}" destId="{36E08888-740E-45F9-8590-9847844FE884}" srcOrd="2" destOrd="0" presId="urn:microsoft.com/office/officeart/2005/8/layout/hList7"/>
    <dgm:cxn modelId="{5756C32E-1A1F-48A6-A51F-3DFB8A8C613E}" type="presParOf" srcId="{36E08888-740E-45F9-8590-9847844FE884}" destId="{FC06BC8E-0F0A-48DA-9FD4-7504D6D44194}" srcOrd="0" destOrd="0" presId="urn:microsoft.com/office/officeart/2005/8/layout/hList7"/>
    <dgm:cxn modelId="{6795D610-9B24-4962-8B2C-3B9A8EB08E4E}" type="presParOf" srcId="{36E08888-740E-45F9-8590-9847844FE884}" destId="{66C6C4EE-57E6-47E4-8385-42860AFF983F}" srcOrd="1" destOrd="0" presId="urn:microsoft.com/office/officeart/2005/8/layout/hList7"/>
    <dgm:cxn modelId="{D6AE4489-5A06-4B2E-9C48-8685E983C49F}" type="presParOf" srcId="{36E08888-740E-45F9-8590-9847844FE884}" destId="{338DDCC3-959E-48C9-AA02-7C46263BE596}" srcOrd="2" destOrd="0" presId="urn:microsoft.com/office/officeart/2005/8/layout/hList7"/>
    <dgm:cxn modelId="{5EFBC342-CFB1-4A4C-8825-D81C178CFFD1}" type="presParOf" srcId="{36E08888-740E-45F9-8590-9847844FE884}" destId="{30AB821C-0744-4AAA-924A-BD68D73A64F6}" srcOrd="3" destOrd="0" presId="urn:microsoft.com/office/officeart/2005/8/layout/hList7"/>
    <dgm:cxn modelId="{71B92506-8755-428C-A142-5A9E7ACD7C52}" type="presParOf" srcId="{E9820984-BE1B-4287-A65F-935DDD0F2015}" destId="{3C8A2D5B-A035-4311-864C-109AEF95D254}" srcOrd="3" destOrd="0" presId="urn:microsoft.com/office/officeart/2005/8/layout/hList7"/>
    <dgm:cxn modelId="{6891B17A-E185-4A7B-83BC-983636FD628F}" type="presParOf" srcId="{E9820984-BE1B-4287-A65F-935DDD0F2015}" destId="{0637F653-D7EB-4B2A-91E8-DE2F10BB1E40}" srcOrd="4" destOrd="0" presId="urn:microsoft.com/office/officeart/2005/8/layout/hList7"/>
    <dgm:cxn modelId="{528C6078-263C-48B1-9682-68EAE687862C}" type="presParOf" srcId="{0637F653-D7EB-4B2A-91E8-DE2F10BB1E40}" destId="{D602C733-8B44-4DB0-A342-C3B95848FFEE}" srcOrd="0" destOrd="0" presId="urn:microsoft.com/office/officeart/2005/8/layout/hList7"/>
    <dgm:cxn modelId="{70D3EAEE-FE37-4113-B78D-BFA4FDB092E0}" type="presParOf" srcId="{0637F653-D7EB-4B2A-91E8-DE2F10BB1E40}" destId="{98DE7485-95B9-4DCA-ABFF-50EBD53547FC}" srcOrd="1" destOrd="0" presId="urn:microsoft.com/office/officeart/2005/8/layout/hList7"/>
    <dgm:cxn modelId="{F46EE47C-0363-4EC6-8FC4-801B3559E6A6}" type="presParOf" srcId="{0637F653-D7EB-4B2A-91E8-DE2F10BB1E40}" destId="{8B83DDAE-604B-42C5-B4A4-40AA9000228F}" srcOrd="2" destOrd="0" presId="urn:microsoft.com/office/officeart/2005/8/layout/hList7"/>
    <dgm:cxn modelId="{7BD706D6-17F5-478F-BC7C-E5FBF87C8EA0}" type="presParOf" srcId="{0637F653-D7EB-4B2A-91E8-DE2F10BB1E40}" destId="{00938B27-C7C6-4167-A744-66BD24F349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3C3F6-C922-402A-95B2-CB0FA70EBE70}">
      <dsp:nvSpPr>
        <dsp:cNvPr id="0" name=""/>
        <dsp:cNvSpPr/>
      </dsp:nvSpPr>
      <dsp:spPr>
        <a:xfrm>
          <a:off x="2534360" y="0"/>
          <a:ext cx="1904056" cy="19043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F329A-01EB-485F-89AB-8F8660152472}">
      <dsp:nvSpPr>
        <dsp:cNvPr id="0" name=""/>
        <dsp:cNvSpPr/>
      </dsp:nvSpPr>
      <dsp:spPr>
        <a:xfrm>
          <a:off x="2981099" y="478892"/>
          <a:ext cx="1058047" cy="892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Эрэгтэй          54 158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50.7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1099" y="478892"/>
        <a:ext cx="1058047" cy="892894"/>
      </dsp:txXfrm>
    </dsp:sp>
    <dsp:sp modelId="{827D4530-14DD-4890-87E4-B32B1329802E}">
      <dsp:nvSpPr>
        <dsp:cNvPr id="0" name=""/>
        <dsp:cNvSpPr/>
      </dsp:nvSpPr>
      <dsp:spPr>
        <a:xfrm>
          <a:off x="2005514" y="1094188"/>
          <a:ext cx="1904056" cy="19043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42957-C8FE-445B-8D6F-339829AF222F}">
      <dsp:nvSpPr>
        <dsp:cNvPr id="0" name=""/>
        <dsp:cNvSpPr/>
      </dsp:nvSpPr>
      <dsp:spPr>
        <a:xfrm>
          <a:off x="2428519" y="1788044"/>
          <a:ext cx="1058047" cy="528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Нийт            106 854</a:t>
          </a: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8519" y="1788044"/>
        <a:ext cx="1058047" cy="528897"/>
      </dsp:txXfrm>
    </dsp:sp>
    <dsp:sp modelId="{B4C6F801-B913-4A6D-9066-21A69E4A70FF}">
      <dsp:nvSpPr>
        <dsp:cNvPr id="0" name=""/>
        <dsp:cNvSpPr/>
      </dsp:nvSpPr>
      <dsp:spPr>
        <a:xfrm>
          <a:off x="2669878" y="2319315"/>
          <a:ext cx="1635879" cy="163653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646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89FBD-3FE0-4127-BDD6-370829561FBC}">
      <dsp:nvSpPr>
        <dsp:cNvPr id="0" name=""/>
        <dsp:cNvSpPr/>
      </dsp:nvSpPr>
      <dsp:spPr>
        <a:xfrm>
          <a:off x="2957722" y="2890144"/>
          <a:ext cx="1058047" cy="528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Эмэгтэй          52 696 </a:t>
          </a: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49.3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7722" y="2890144"/>
        <a:ext cx="1058047" cy="5288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6F865-D96D-4876-9C03-16A6B25853F3}">
      <dsp:nvSpPr>
        <dsp:cNvPr id="0" name=""/>
        <dsp:cNvSpPr/>
      </dsp:nvSpPr>
      <dsp:spPr>
        <a:xfrm>
          <a:off x="0" y="119903"/>
          <a:ext cx="4995654" cy="170889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C376E-E75F-4AC7-AA25-54C9F964FAF5}">
      <dsp:nvSpPr>
        <dsp:cNvPr id="0" name=""/>
        <dsp:cNvSpPr/>
      </dsp:nvSpPr>
      <dsp:spPr>
        <a:xfrm>
          <a:off x="236864" y="259827"/>
          <a:ext cx="1302382" cy="1429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19854-EFAD-4FDD-9DC8-221B55D70103}">
      <dsp:nvSpPr>
        <dsp:cNvPr id="0" name=""/>
        <dsp:cNvSpPr/>
      </dsp:nvSpPr>
      <dsp:spPr>
        <a:xfrm rot="10800000">
          <a:off x="182112" y="1888305"/>
          <a:ext cx="1471666" cy="23817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Уул уурхайн салбарт 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327.7 (63.6%)  </a:t>
          </a: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 </a:t>
          </a:r>
          <a:endParaRPr lang="en-U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227371" y="1888305"/>
        <a:ext cx="1381148" cy="2336494"/>
      </dsp:txXfrm>
    </dsp:sp>
    <dsp:sp modelId="{1EF74DBD-23F8-4E8C-9009-080B03B19F08}">
      <dsp:nvSpPr>
        <dsp:cNvPr id="0" name=""/>
        <dsp:cNvSpPr/>
      </dsp:nvSpPr>
      <dsp:spPr>
        <a:xfrm>
          <a:off x="1864328" y="259827"/>
          <a:ext cx="1302382" cy="1429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AA9AF-8254-4C95-8E83-8C01C8557C1C}">
      <dsp:nvSpPr>
        <dsp:cNvPr id="0" name=""/>
        <dsp:cNvSpPr/>
      </dsp:nvSpPr>
      <dsp:spPr>
        <a:xfrm rot="10800000">
          <a:off x="1745505" y="1888329"/>
          <a:ext cx="1522784" cy="23817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Боловсруулах үйлдвэрийн салбарт 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177.4 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34.4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</a:t>
          </a:r>
          <a:endParaRPr lang="en-US" sz="1400" kern="1200" dirty="0"/>
        </a:p>
      </dsp:txBody>
      <dsp:txXfrm rot="10800000">
        <a:off x="1792336" y="1888329"/>
        <a:ext cx="1429122" cy="2334922"/>
      </dsp:txXfrm>
    </dsp:sp>
    <dsp:sp modelId="{F88F39D4-CE51-4B37-8999-29F4DE3A2F91}">
      <dsp:nvSpPr>
        <dsp:cNvPr id="0" name=""/>
        <dsp:cNvSpPr/>
      </dsp:nvSpPr>
      <dsp:spPr>
        <a:xfrm>
          <a:off x="3474099" y="259827"/>
          <a:ext cx="1302382" cy="1429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7D345-90A0-483F-B6BE-EEB1B680550C}">
      <dsp:nvSpPr>
        <dsp:cNvPr id="0" name=""/>
        <dsp:cNvSpPr/>
      </dsp:nvSpPr>
      <dsp:spPr>
        <a:xfrm rot="10800000">
          <a:off x="3404102" y="1888305"/>
          <a:ext cx="1436280" cy="23817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Цахилгаан, дулааны эрчим хүч үйлдвэрлэл, усан хангамжийн салбарт 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10.0 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2.0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</a:t>
          </a:r>
          <a:endParaRPr lang="en-US" sz="1400" kern="1200" dirty="0"/>
        </a:p>
      </dsp:txBody>
      <dsp:txXfrm rot="10800000">
        <a:off x="3448273" y="1888305"/>
        <a:ext cx="1347938" cy="2337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9E1D2-0DD9-43E6-B29E-F0112379E825}">
      <dsp:nvSpPr>
        <dsp:cNvPr id="0" name=""/>
        <dsp:cNvSpPr/>
      </dsp:nvSpPr>
      <dsp:spPr>
        <a:xfrm>
          <a:off x="834" y="1482636"/>
          <a:ext cx="2097490" cy="80963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A7CD82-1627-40F4-94BC-28ABFBA03748}">
      <dsp:nvSpPr>
        <dsp:cNvPr id="0" name=""/>
        <dsp:cNvSpPr/>
      </dsp:nvSpPr>
      <dsp:spPr>
        <a:xfrm>
          <a:off x="554905" y="1743337"/>
          <a:ext cx="1771214" cy="80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n-MN" sz="1600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32 584</a:t>
          </a:r>
          <a:r>
            <a:rPr lang="mn-MN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8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30.5</a:t>
          </a:r>
          <a:r>
            <a:rPr lang="en-US" sz="18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618" y="1767050"/>
        <a:ext cx="1723788" cy="762205"/>
      </dsp:txXfrm>
    </dsp:sp>
    <dsp:sp modelId="{A00B06A5-E744-4C01-AEA7-3A7782BECFF1}">
      <dsp:nvSpPr>
        <dsp:cNvPr id="0" name=""/>
        <dsp:cNvSpPr/>
      </dsp:nvSpPr>
      <dsp:spPr>
        <a:xfrm>
          <a:off x="2396635" y="1482636"/>
          <a:ext cx="2097490" cy="80963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37DA4B-8129-478D-9AD8-B28EB935DFA3}">
      <dsp:nvSpPr>
        <dsp:cNvPr id="0" name=""/>
        <dsp:cNvSpPr/>
      </dsp:nvSpPr>
      <dsp:spPr>
        <a:xfrm>
          <a:off x="2901890" y="1691594"/>
          <a:ext cx="1771214" cy="80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65 863</a:t>
          </a:r>
          <a:r>
            <a:rPr lang="mn-MN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8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61.6</a:t>
          </a:r>
          <a:r>
            <a:rPr lang="en-US" sz="18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5603" y="1715307"/>
        <a:ext cx="1723788" cy="762205"/>
      </dsp:txXfrm>
    </dsp:sp>
    <dsp:sp modelId="{F83B3F9F-5792-4D2C-B24B-50E2A8B03CBA}">
      <dsp:nvSpPr>
        <dsp:cNvPr id="0" name=""/>
        <dsp:cNvSpPr/>
      </dsp:nvSpPr>
      <dsp:spPr>
        <a:xfrm>
          <a:off x="4792435" y="1482636"/>
          <a:ext cx="2097490" cy="80963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3293B8-B41F-47DD-B55E-D40601D6C4D9}">
      <dsp:nvSpPr>
        <dsp:cNvPr id="0" name=""/>
        <dsp:cNvSpPr/>
      </dsp:nvSpPr>
      <dsp:spPr>
        <a:xfrm>
          <a:off x="5351766" y="1685044"/>
          <a:ext cx="1771214" cy="80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8 407</a:t>
          </a:r>
          <a:r>
            <a:rPr lang="mn-MN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8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7.9</a:t>
          </a:r>
          <a:r>
            <a:rPr lang="en-US" sz="18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5479" y="1708757"/>
        <a:ext cx="1723788" cy="762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17703" y="89722"/>
          <a:ext cx="2034434" cy="1008664"/>
        </a:xfrm>
        <a:prstGeom prst="swooshArrow">
          <a:avLst>
            <a:gd name="adj1" fmla="val 25000"/>
            <a:gd name="adj2" fmla="val 25000"/>
          </a:avLst>
        </a:prstGeom>
        <a:solidFill>
          <a:srgbClr val="00CC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0BC8D-93B8-488D-B621-A0DD27154F12}">
      <dsp:nvSpPr>
        <dsp:cNvPr id="0" name=""/>
        <dsp:cNvSpPr/>
      </dsp:nvSpPr>
      <dsp:spPr>
        <a:xfrm>
          <a:off x="528049" y="630359"/>
          <a:ext cx="65161" cy="6516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9137B-B21E-4EB5-B1FC-51BB3A09AAA2}">
      <dsp:nvSpPr>
        <dsp:cNvPr id="0" name=""/>
        <dsp:cNvSpPr/>
      </dsp:nvSpPr>
      <dsp:spPr>
        <a:xfrm>
          <a:off x="367479" y="766569"/>
          <a:ext cx="605070" cy="3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2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0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9</a:t>
          </a:r>
          <a:r>
            <a:rPr lang="en-US" sz="1800" b="0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7</a:t>
          </a:r>
          <a:r>
            <a:rPr lang="mn-MN" sz="1800" b="0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r>
            <a:rPr lang="en-US" sz="1800" b="0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6</a:t>
          </a:r>
          <a:endParaRPr lang="en-US" sz="1600" b="0" i="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67479" y="766569"/>
        <a:ext cx="605070" cy="357130"/>
      </dsp:txXfrm>
    </dsp:sp>
    <dsp:sp modelId="{290D9873-BF3B-4F15-A3E9-F49B61078350}">
      <dsp:nvSpPr>
        <dsp:cNvPr id="0" name=""/>
        <dsp:cNvSpPr/>
      </dsp:nvSpPr>
      <dsp:spPr>
        <a:xfrm>
          <a:off x="1283886" y="355735"/>
          <a:ext cx="111705" cy="11170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CC740-1227-49DF-8C35-9DC148F180FD}">
      <dsp:nvSpPr>
        <dsp:cNvPr id="0" name=""/>
        <dsp:cNvSpPr/>
      </dsp:nvSpPr>
      <dsp:spPr>
        <a:xfrm>
          <a:off x="1127284" y="582508"/>
          <a:ext cx="794070" cy="384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9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103</a:t>
          </a:r>
          <a:r>
            <a:rPr lang="mn-MN" sz="2000" b="1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.4</a:t>
          </a:r>
          <a:endParaRPr lang="en-US" sz="2000" b="1" i="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127284" y="582508"/>
        <a:ext cx="794070" cy="384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0" y="82266"/>
          <a:ext cx="2046645" cy="1049627"/>
        </a:xfrm>
        <a:prstGeom prst="swooshArrow">
          <a:avLst>
            <a:gd name="adj1" fmla="val 25000"/>
            <a:gd name="adj2" fmla="val 25000"/>
          </a:avLst>
        </a:prstGeom>
        <a:solidFill>
          <a:srgbClr val="00CC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0BC8D-93B8-488D-B621-A0DD27154F12}">
      <dsp:nvSpPr>
        <dsp:cNvPr id="0" name=""/>
        <dsp:cNvSpPr/>
      </dsp:nvSpPr>
      <dsp:spPr>
        <a:xfrm>
          <a:off x="538872" y="616882"/>
          <a:ext cx="63386" cy="6338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9137B-B21E-4EB5-B1FC-51BB3A09AAA2}">
      <dsp:nvSpPr>
        <dsp:cNvPr id="0" name=""/>
        <dsp:cNvSpPr/>
      </dsp:nvSpPr>
      <dsp:spPr>
        <a:xfrm>
          <a:off x="149965" y="838809"/>
          <a:ext cx="907191" cy="134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216.8</a:t>
          </a:r>
          <a:endParaRPr lang="en-US" sz="1800" b="0" i="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9965" y="838809"/>
        <a:ext cx="907191" cy="134932"/>
      </dsp:txXfrm>
    </dsp:sp>
    <dsp:sp modelId="{290D9873-BF3B-4F15-A3E9-F49B61078350}">
      <dsp:nvSpPr>
        <dsp:cNvPr id="0" name=""/>
        <dsp:cNvSpPr/>
      </dsp:nvSpPr>
      <dsp:spPr>
        <a:xfrm>
          <a:off x="1265202" y="345292"/>
          <a:ext cx="108661" cy="10866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CC740-1227-49DF-8C35-9DC148F180FD}">
      <dsp:nvSpPr>
        <dsp:cNvPr id="0" name=""/>
        <dsp:cNvSpPr/>
      </dsp:nvSpPr>
      <dsp:spPr>
        <a:xfrm>
          <a:off x="976427" y="603387"/>
          <a:ext cx="1070218" cy="20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7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232.3</a:t>
          </a:r>
          <a:endParaRPr lang="en-US" sz="2000" b="1" i="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976427" y="603387"/>
        <a:ext cx="1070218" cy="201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 rot="10800000">
          <a:off x="32725" y="77940"/>
          <a:ext cx="2028604" cy="1060986"/>
        </a:xfrm>
        <a:prstGeom prst="swooshArrow">
          <a:avLst>
            <a:gd name="adj1" fmla="val 25000"/>
            <a:gd name="adj2" fmla="val 25000"/>
          </a:avLst>
        </a:prstGeom>
        <a:solidFill>
          <a:srgbClr val="00CC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0BC8D-93B8-488D-B621-A0DD27154F12}">
      <dsp:nvSpPr>
        <dsp:cNvPr id="0" name=""/>
        <dsp:cNvSpPr/>
      </dsp:nvSpPr>
      <dsp:spPr>
        <a:xfrm>
          <a:off x="1491830" y="495379"/>
          <a:ext cx="68144" cy="6814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9137B-B21E-4EB5-B1FC-51BB3A09AAA2}">
      <dsp:nvSpPr>
        <dsp:cNvPr id="0" name=""/>
        <dsp:cNvSpPr/>
      </dsp:nvSpPr>
      <dsp:spPr>
        <a:xfrm>
          <a:off x="391656" y="965046"/>
          <a:ext cx="897775" cy="251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0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0</a:t>
          </a:r>
          <a:r>
            <a:rPr lang="mn-MN" sz="2000" b="1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r>
            <a:rPr lang="en-US" sz="2000" b="1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48</a:t>
          </a:r>
          <a:endParaRPr lang="en-US" sz="2000" b="1" i="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91656" y="965046"/>
        <a:ext cx="897775" cy="251820"/>
      </dsp:txXfrm>
    </dsp:sp>
    <dsp:sp modelId="{290D9873-BF3B-4F15-A3E9-F49B61078350}">
      <dsp:nvSpPr>
        <dsp:cNvPr id="0" name=""/>
        <dsp:cNvSpPr/>
      </dsp:nvSpPr>
      <dsp:spPr>
        <a:xfrm>
          <a:off x="651138" y="770819"/>
          <a:ext cx="116819" cy="11681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CC740-1227-49DF-8C35-9DC148F180FD}">
      <dsp:nvSpPr>
        <dsp:cNvPr id="0" name=""/>
        <dsp:cNvSpPr/>
      </dsp:nvSpPr>
      <dsp:spPr>
        <a:xfrm>
          <a:off x="1525091" y="708071"/>
          <a:ext cx="712784" cy="22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0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0</a:t>
          </a:r>
          <a:r>
            <a:rPr lang="en-US" sz="2000" b="0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.47</a:t>
          </a:r>
          <a:endParaRPr lang="en-US" sz="2000" b="0" i="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525091" y="708071"/>
        <a:ext cx="712784" cy="2296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 rot="165725">
          <a:off x="-26806" y="0"/>
          <a:ext cx="1819332" cy="1068687"/>
        </a:xfrm>
        <a:prstGeom prst="swooshArrow">
          <a:avLst>
            <a:gd name="adj1" fmla="val 25000"/>
            <a:gd name="adj2" fmla="val 25000"/>
          </a:avLst>
        </a:prstGeom>
        <a:solidFill>
          <a:srgbClr val="00CC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0BC8D-93B8-488D-B621-A0DD27154F12}">
      <dsp:nvSpPr>
        <dsp:cNvPr id="0" name=""/>
        <dsp:cNvSpPr/>
      </dsp:nvSpPr>
      <dsp:spPr>
        <a:xfrm>
          <a:off x="461177" y="537973"/>
          <a:ext cx="59846" cy="598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9137B-B21E-4EB5-B1FC-51BB3A09AAA2}">
      <dsp:nvSpPr>
        <dsp:cNvPr id="0" name=""/>
        <dsp:cNvSpPr/>
      </dsp:nvSpPr>
      <dsp:spPr>
        <a:xfrm>
          <a:off x="147382" y="755225"/>
          <a:ext cx="1002097" cy="31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1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705.9</a:t>
          </a:r>
          <a:endParaRPr lang="en-US" sz="1800" b="0" i="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7382" y="755225"/>
        <a:ext cx="1002097" cy="313461"/>
      </dsp:txXfrm>
    </dsp:sp>
    <dsp:sp modelId="{290D9873-BF3B-4F15-A3E9-F49B61078350}">
      <dsp:nvSpPr>
        <dsp:cNvPr id="0" name=""/>
        <dsp:cNvSpPr/>
      </dsp:nvSpPr>
      <dsp:spPr>
        <a:xfrm>
          <a:off x="1060607" y="309919"/>
          <a:ext cx="102593" cy="10259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CC740-1227-49DF-8C35-9DC148F180FD}">
      <dsp:nvSpPr>
        <dsp:cNvPr id="0" name=""/>
        <dsp:cNvSpPr/>
      </dsp:nvSpPr>
      <dsp:spPr>
        <a:xfrm>
          <a:off x="1078955" y="498154"/>
          <a:ext cx="721654" cy="45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6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74</a:t>
          </a:r>
          <a:r>
            <a:rPr lang="en-US" sz="2000" b="1" i="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4.7</a:t>
          </a:r>
          <a:endParaRPr lang="en-US" sz="2000" b="1" i="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78955" y="498154"/>
        <a:ext cx="721654" cy="4587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 rot="442105">
          <a:off x="-77954" y="34990"/>
          <a:ext cx="1864923" cy="1095595"/>
        </a:xfrm>
        <a:prstGeom prst="swooshArrow">
          <a:avLst>
            <a:gd name="adj1" fmla="val 25000"/>
            <a:gd name="adj2" fmla="val 25000"/>
          </a:avLst>
        </a:prstGeom>
        <a:solidFill>
          <a:srgbClr val="00CC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0BC8D-93B8-488D-B621-A0DD27154F12}">
      <dsp:nvSpPr>
        <dsp:cNvPr id="0" name=""/>
        <dsp:cNvSpPr/>
      </dsp:nvSpPr>
      <dsp:spPr>
        <a:xfrm>
          <a:off x="473826" y="501678"/>
          <a:ext cx="65272" cy="6527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9137B-B21E-4EB5-B1FC-51BB3A09AAA2}">
      <dsp:nvSpPr>
        <dsp:cNvPr id="0" name=""/>
        <dsp:cNvSpPr/>
      </dsp:nvSpPr>
      <dsp:spPr>
        <a:xfrm>
          <a:off x="51192" y="774985"/>
          <a:ext cx="1092949" cy="390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8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Arial" pitchFamily="34" charset="0"/>
              <a:cs typeface="Arial" pitchFamily="34" charset="0"/>
            </a:rPr>
            <a:t>519.</a:t>
          </a:r>
          <a:r>
            <a:rPr lang="mn-MN" sz="2000" b="0" i="0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2000" b="0" i="0" kern="1200" dirty="0">
            <a:latin typeface="Arial" pitchFamily="34" charset="0"/>
            <a:cs typeface="Arial" pitchFamily="34" charset="0"/>
          </a:endParaRPr>
        </a:p>
      </dsp:txBody>
      <dsp:txXfrm>
        <a:off x="51192" y="774985"/>
        <a:ext cx="1092949" cy="390591"/>
      </dsp:txXfrm>
    </dsp:sp>
    <dsp:sp modelId="{290D9873-BF3B-4F15-A3E9-F49B61078350}">
      <dsp:nvSpPr>
        <dsp:cNvPr id="0" name=""/>
        <dsp:cNvSpPr/>
      </dsp:nvSpPr>
      <dsp:spPr>
        <a:xfrm>
          <a:off x="1125666" y="338017"/>
          <a:ext cx="111895" cy="11189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CC740-1227-49DF-8C35-9DC148F180FD}">
      <dsp:nvSpPr>
        <dsp:cNvPr id="0" name=""/>
        <dsp:cNvSpPr/>
      </dsp:nvSpPr>
      <dsp:spPr>
        <a:xfrm>
          <a:off x="1057624" y="634221"/>
          <a:ext cx="787081" cy="50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9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itchFamily="34" charset="0"/>
              <a:cs typeface="Arial" pitchFamily="34" charset="0"/>
            </a:rPr>
            <a:t>601.6</a:t>
          </a:r>
          <a:endParaRPr lang="en-US" sz="2000" b="1" i="0" kern="1200" dirty="0">
            <a:latin typeface="Arial" pitchFamily="34" charset="0"/>
            <a:cs typeface="Arial" pitchFamily="34" charset="0"/>
          </a:endParaRPr>
        </a:p>
      </dsp:txBody>
      <dsp:txXfrm>
        <a:off x="1057624" y="634221"/>
        <a:ext cx="787081" cy="5003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90EDD-1D5F-4AE7-A134-3113077D7B39}">
      <dsp:nvSpPr>
        <dsp:cNvPr id="0" name=""/>
        <dsp:cNvSpPr/>
      </dsp:nvSpPr>
      <dsp:spPr>
        <a:xfrm>
          <a:off x="113" y="226684"/>
          <a:ext cx="1690326" cy="9597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Боловсролгүй</a:t>
          </a:r>
          <a:r>
            <a:rPr lang="mn-MN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en-US" sz="2000" b="1" kern="1200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" y="226684"/>
        <a:ext cx="1450383" cy="959773"/>
      </dsp:txXfrm>
    </dsp:sp>
    <dsp:sp modelId="{88F6574C-E832-4590-A74F-595D135249C7}">
      <dsp:nvSpPr>
        <dsp:cNvPr id="0" name=""/>
        <dsp:cNvSpPr/>
      </dsp:nvSpPr>
      <dsp:spPr>
        <a:xfrm>
          <a:off x="1352374" y="226684"/>
          <a:ext cx="1690326" cy="959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Ерөнхий боловс-ролтой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367</a:t>
          </a:r>
          <a:endParaRPr lang="en-US" sz="1800" b="1" kern="1200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2261" y="226684"/>
        <a:ext cx="730553" cy="959773"/>
      </dsp:txXfrm>
    </dsp:sp>
    <dsp:sp modelId="{CB11E687-8D6E-4D7E-B6B0-348A51A5B975}">
      <dsp:nvSpPr>
        <dsp:cNvPr id="0" name=""/>
        <dsp:cNvSpPr/>
      </dsp:nvSpPr>
      <dsp:spPr>
        <a:xfrm>
          <a:off x="2704635" y="226684"/>
          <a:ext cx="1932803" cy="959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Мэргэжил-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mn-MN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тэй ажилчид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90</a:t>
          </a:r>
          <a:endParaRPr lang="en-US" sz="2000" b="1" kern="1200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4522" y="226684"/>
        <a:ext cx="973030" cy="959773"/>
      </dsp:txXfrm>
    </dsp:sp>
    <dsp:sp modelId="{23FFC88D-E966-4D0E-B28F-C89C45374B0B}">
      <dsp:nvSpPr>
        <dsp:cNvPr id="0" name=""/>
        <dsp:cNvSpPr/>
      </dsp:nvSpPr>
      <dsp:spPr>
        <a:xfrm>
          <a:off x="4299373" y="226684"/>
          <a:ext cx="1690326" cy="959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Тусгай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дунд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24</a:t>
          </a:r>
          <a:endParaRPr lang="en-US" sz="1200" b="1" kern="1200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9260" y="226684"/>
        <a:ext cx="730553" cy="959773"/>
      </dsp:txXfrm>
    </dsp:sp>
    <dsp:sp modelId="{6B15D6B9-967D-4446-9DE0-33193A8A4C9D}">
      <dsp:nvSpPr>
        <dsp:cNvPr id="0" name=""/>
        <dsp:cNvSpPr/>
      </dsp:nvSpPr>
      <dsp:spPr>
        <a:xfrm>
          <a:off x="5651634" y="226684"/>
          <a:ext cx="1690326" cy="959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Дээд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154</a:t>
          </a:r>
          <a:endParaRPr lang="en-US" sz="1800" b="1" kern="1200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1521" y="226684"/>
        <a:ext cx="730553" cy="9597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B6648-CBDF-4761-8703-31CBC192C7DE}">
      <dsp:nvSpPr>
        <dsp:cNvPr id="0" name=""/>
        <dsp:cNvSpPr/>
      </dsp:nvSpPr>
      <dsp:spPr>
        <a:xfrm>
          <a:off x="29980" y="-4451"/>
          <a:ext cx="1753989" cy="42183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Уул уурхайн салбарт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89.6 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60.0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80" y="1682874"/>
        <a:ext cx="1753989" cy="1687326"/>
      </dsp:txXfrm>
    </dsp:sp>
    <dsp:sp modelId="{6DCEEC58-EE27-468F-99BD-80E2971FF93A}">
      <dsp:nvSpPr>
        <dsp:cNvPr id="0" name=""/>
        <dsp:cNvSpPr/>
      </dsp:nvSpPr>
      <dsp:spPr>
        <a:xfrm>
          <a:off x="92305" y="173474"/>
          <a:ext cx="1571634" cy="15550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6BC8E-0F0A-48DA-9FD4-7504D6D44194}">
      <dsp:nvSpPr>
        <dsp:cNvPr id="0" name=""/>
        <dsp:cNvSpPr/>
      </dsp:nvSpPr>
      <dsp:spPr>
        <a:xfrm>
          <a:off x="1807737" y="-4451"/>
          <a:ext cx="1753989" cy="4218317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Боловсруулах үйлдвэрийн салбарт 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162.6 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35.2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7737" y="1682874"/>
        <a:ext cx="1753989" cy="1687326"/>
      </dsp:txXfrm>
    </dsp:sp>
    <dsp:sp modelId="{30AB821C-0744-4AAA-924A-BD68D73A64F6}">
      <dsp:nvSpPr>
        <dsp:cNvPr id="0" name=""/>
        <dsp:cNvSpPr/>
      </dsp:nvSpPr>
      <dsp:spPr>
        <a:xfrm>
          <a:off x="1909801" y="216500"/>
          <a:ext cx="1549861" cy="144323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2C733-8B44-4DB0-A342-C3B95848FFEE}">
      <dsp:nvSpPr>
        <dsp:cNvPr id="0" name=""/>
        <dsp:cNvSpPr/>
      </dsp:nvSpPr>
      <dsp:spPr>
        <a:xfrm>
          <a:off x="3615474" y="0"/>
          <a:ext cx="1753989" cy="421831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Цахилгаан, дулааны эрчим хүч үйлдвэрлэл, усан хангамжийн салбарт 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10.0 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4.8</a:t>
          </a:r>
          <a:r>
            <a:rPr lang="en-US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r>
            <a:rPr lang="mn-MN" sz="14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тэрбум төгрөг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5474" y="1687326"/>
        <a:ext cx="1753989" cy="1687326"/>
      </dsp:txXfrm>
    </dsp:sp>
    <dsp:sp modelId="{00938B27-C7C6-4167-A744-66BD24F34986}">
      <dsp:nvSpPr>
        <dsp:cNvPr id="0" name=""/>
        <dsp:cNvSpPr/>
      </dsp:nvSpPr>
      <dsp:spPr>
        <a:xfrm>
          <a:off x="3739286" y="204560"/>
          <a:ext cx="1504110" cy="14928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9A73F-7E69-48E1-A2A8-E1B75869DBEB}">
      <dsp:nvSpPr>
        <dsp:cNvPr id="0" name=""/>
        <dsp:cNvSpPr/>
      </dsp:nvSpPr>
      <dsp:spPr>
        <a:xfrm>
          <a:off x="3844" y="3150382"/>
          <a:ext cx="5361774" cy="107238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C4C32-4433-477E-9A2E-6C221DE24B9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2DB79-23C4-470A-A0A0-114F979F1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A5A3D-6314-48CC-88DC-C8671891E27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19933-ADB2-4046-9DAE-8DC6D09DB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6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9933-ADB2-4046-9DAE-8DC6D09DBE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7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9933-ADB2-4046-9DAE-8DC6D09DBE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7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9933-ADB2-4046-9DAE-8DC6D09DBE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6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9933-ADB2-4046-9DAE-8DC6D09DBE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5139" y="1229033"/>
            <a:ext cx="10938100" cy="192545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142" y="3596941"/>
            <a:ext cx="10918604" cy="1018033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rgbClr val="00206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1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58107"/>
            <a:ext cx="10994760" cy="1018035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10994760" cy="4886556"/>
          </a:xfrm>
        </p:spPr>
        <p:txBody>
          <a:bodyPr/>
          <a:lstStyle>
            <a:lvl1pPr algn="l">
              <a:defRPr sz="3733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55" y="502721"/>
            <a:ext cx="8379093" cy="967132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B0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755" y="1520754"/>
            <a:ext cx="8379093" cy="4681415"/>
          </a:xfrm>
        </p:spPr>
        <p:txBody>
          <a:bodyPr/>
          <a:lstStyle>
            <a:lvl1pPr>
              <a:defRPr sz="3733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3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24" y="313037"/>
            <a:ext cx="10791153" cy="1018033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177863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807725"/>
            <a:ext cx="5386917" cy="3035059"/>
          </a:xfr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  <a:lvl2pPr algn="ctr">
              <a:defRPr sz="2667">
                <a:solidFill>
                  <a:srgbClr val="002060"/>
                </a:solidFill>
              </a:defRPr>
            </a:lvl2pPr>
            <a:lvl3pPr algn="ctr">
              <a:defRPr sz="2400">
                <a:solidFill>
                  <a:srgbClr val="002060"/>
                </a:solidFill>
              </a:defRPr>
            </a:lvl3pPr>
            <a:lvl4pPr algn="ctr">
              <a:defRPr sz="2133">
                <a:solidFill>
                  <a:srgbClr val="002060"/>
                </a:solidFill>
              </a:defRPr>
            </a:lvl4pPr>
            <a:lvl5pPr algn="ctr">
              <a:defRPr sz="2133">
                <a:solidFill>
                  <a:srgbClr val="00206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177863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807725"/>
            <a:ext cx="5389033" cy="3035059"/>
          </a:xfr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  <a:lvl2pPr algn="ctr">
              <a:defRPr sz="2667">
                <a:solidFill>
                  <a:srgbClr val="002060"/>
                </a:solidFill>
              </a:defRPr>
            </a:lvl2pPr>
            <a:lvl3pPr algn="ctr">
              <a:defRPr sz="2400">
                <a:solidFill>
                  <a:srgbClr val="002060"/>
                </a:solidFill>
              </a:defRPr>
            </a:lvl3pPr>
            <a:lvl4pPr algn="ctr">
              <a:defRPr sz="2133">
                <a:solidFill>
                  <a:srgbClr val="002060"/>
                </a:solidFill>
              </a:defRPr>
            </a:lvl4pPr>
            <a:lvl5pPr algn="ctr">
              <a:defRPr sz="2133">
                <a:solidFill>
                  <a:srgbClr val="00206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2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C0AE-791D-4AF1-903C-52029527A5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1844-1F1D-4AC1-BE32-C6F23ECE60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61795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26" Type="http://schemas.microsoft.com/office/2007/relationships/diagramDrawing" Target="../diagrams/drawing6.xml"/><Relationship Id="rId3" Type="http://schemas.openxmlformats.org/officeDocument/2006/relationships/diagramData" Target="../diagrams/data3.xml"/><Relationship Id="rId21" Type="http://schemas.openxmlformats.org/officeDocument/2006/relationships/image" Target="../media/image11.jpeg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5" Type="http://schemas.openxmlformats.org/officeDocument/2006/relationships/diagramColors" Target="../diagrams/colors6.xml"/><Relationship Id="rId2" Type="http://schemas.openxmlformats.org/officeDocument/2006/relationships/image" Target="../media/image7.jpeg"/><Relationship Id="rId16" Type="http://schemas.openxmlformats.org/officeDocument/2006/relationships/diagramLayout" Target="../diagrams/layout5.xml"/><Relationship Id="rId20" Type="http://schemas.openxmlformats.org/officeDocument/2006/relationships/image" Target="../media/image10.jpeg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24" Type="http://schemas.openxmlformats.org/officeDocument/2006/relationships/diagramQuickStyle" Target="../diagrams/quickStyle6.xml"/><Relationship Id="rId32" Type="http://schemas.openxmlformats.org/officeDocument/2006/relationships/chart" Target="../charts/chart7.xml"/><Relationship Id="rId5" Type="http://schemas.openxmlformats.org/officeDocument/2006/relationships/diagramQuickStyle" Target="../diagrams/quickStyle3.xml"/><Relationship Id="rId15" Type="http://schemas.openxmlformats.org/officeDocument/2006/relationships/diagramData" Target="../diagrams/data5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31" Type="http://schemas.microsoft.com/office/2007/relationships/diagramDrawing" Target="../diagrams/drawing7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Relationship Id="rId14" Type="http://schemas.microsoft.com/office/2007/relationships/diagramDrawing" Target="../diagrams/drawing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0388010" y="6456785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5673" y="797049"/>
            <a:ext cx="5875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СЭЛЭНГЭ 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ОНЫ ЖИЛИЙН ЭЦСИЙН НИЙГЭМ, ЭДИЙН ЗАСГИЙН ТАНИЛЦУУЛГА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7588" y="6062245"/>
            <a:ext cx="5566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Илтгэгч: Д.Гүндэгмаа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Статистикийн хэлтсийн дарга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7314" y="6484778"/>
            <a:ext cx="11099075" cy="4665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008456"/>
              </p:ext>
            </p:extLst>
          </p:nvPr>
        </p:nvGraphicFramePr>
        <p:xfrm>
          <a:off x="820782" y="1669002"/>
          <a:ext cx="10649505" cy="3321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41498" y="52955"/>
            <a:ext cx="3472860" cy="1192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Халдварт өвчин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792535"/>
              </p:ext>
            </p:extLst>
          </p:nvPr>
        </p:nvGraphicFramePr>
        <p:xfrm>
          <a:off x="598488" y="1597026"/>
          <a:ext cx="10995025" cy="348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0963" y="61664"/>
            <a:ext cx="4302034" cy="1192369"/>
          </a:xfrm>
        </p:spPr>
        <p:txBody>
          <a:bodyPr/>
          <a:lstStyle/>
          <a:p>
            <a:pPr algn="ctr"/>
            <a:r>
              <a:rPr lang="mn-MN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Халдварт өвчин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714" y="347365"/>
            <a:ext cx="4814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IY.</a:t>
            </a:r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ХӨДӨӨ АЖ АХУЙ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МАЛ АЖ АХУЙ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318723"/>
              </p:ext>
            </p:extLst>
          </p:nvPr>
        </p:nvGraphicFramePr>
        <p:xfrm>
          <a:off x="592428" y="1635617"/>
          <a:ext cx="11294772" cy="461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0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88009" y="6388417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encrypted-tbn2.gstatic.com/images?q=tbn:ANd9GcSBnF4o2p1xHNpuys8eVxcYb-Ukv--AyMXxp5wgTQjSi-huLm1o">
            <a:extLst>
              <a:ext uri="{FF2B5EF4-FFF2-40B4-BE49-F238E27FC236}">
                <a16:creationId xmlns:a16="http://schemas.microsoft.com/office/drawing/2014/main" id="{627BB56E-81DB-4731-AA0D-4E974C87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5598"/>
          <a:stretch>
            <a:fillRect/>
          </a:stretch>
        </p:blipFill>
        <p:spPr bwMode="auto">
          <a:xfrm>
            <a:off x="743449" y="1704548"/>
            <a:ext cx="1561527" cy="1216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EE1386A-0BA8-4D8E-8827-CA61564A3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133999"/>
              </p:ext>
            </p:extLst>
          </p:nvPr>
        </p:nvGraphicFramePr>
        <p:xfrm>
          <a:off x="2245470" y="1637036"/>
          <a:ext cx="2052138" cy="116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74465" y="1905108"/>
            <a:ext cx="68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9658" y="1556770"/>
            <a:ext cx="82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https://encrypted-tbn1.gstatic.com/images?q=tbn:ANd9GcSpR_INJN_11CPqMTI0m3xaQzansiqWQwAcyJVbom5kUwbxjEuv">
            <a:extLst>
              <a:ext uri="{FF2B5EF4-FFF2-40B4-BE49-F238E27FC236}">
                <a16:creationId xmlns:a16="http://schemas.microsoft.com/office/drawing/2014/main" id="{79AACB60-23DC-4807-95A0-AB432629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716" y="3214186"/>
            <a:ext cx="1561527" cy="1184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s://encrypted-tbn3.gstatic.com/images?q=tbn:ANd9GcT4PMqbHqbubERrROL9APYy1teut4OkUUswW-jHYkvh4-9RQQh9">
            <a:extLst>
              <a:ext uri="{FF2B5EF4-FFF2-40B4-BE49-F238E27FC236}">
                <a16:creationId xmlns:a16="http://schemas.microsoft.com/office/drawing/2014/main" id="{A4ACFE93-D006-4AF1-A6F1-AAE0C87C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376" y="5067343"/>
            <a:ext cx="1561527" cy="1212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EEE1386A-0BA8-4D8E-8827-CA61564A3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93637"/>
              </p:ext>
            </p:extLst>
          </p:nvPr>
        </p:nvGraphicFramePr>
        <p:xfrm>
          <a:off x="2363536" y="3232373"/>
          <a:ext cx="2046646" cy="113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04976" y="3486271"/>
            <a:ext cx="76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48330" y="3147717"/>
            <a:ext cx="74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EEE1386A-0BA8-4D8E-8827-CA61564A3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55387"/>
              </p:ext>
            </p:extLst>
          </p:nvPr>
        </p:nvGraphicFramePr>
        <p:xfrm>
          <a:off x="2430994" y="4960299"/>
          <a:ext cx="2278552" cy="121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707757" y="5323767"/>
            <a:ext cx="76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7399" y="5006324"/>
            <a:ext cx="742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8" descr="http://www.medee.mn/pic/3224.jpg">
            <a:extLst>
              <a:ext uri="{FF2B5EF4-FFF2-40B4-BE49-F238E27FC236}">
                <a16:creationId xmlns:a16="http://schemas.microsoft.com/office/drawing/2014/main" id="{5CCB802E-AAB4-439A-92D0-67FA6F93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09545" y="2092026"/>
            <a:ext cx="1827167" cy="1224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rc_mi" descr="http://www.bolod.mn/Upload/news/%D1%8F%D0%BC%D0%B0%D0%B0.jpeg">
            <a:extLst>
              <a:ext uri="{FF2B5EF4-FFF2-40B4-BE49-F238E27FC236}">
                <a16:creationId xmlns:a16="http://schemas.microsoft.com/office/drawing/2014/main" id="{C239325C-D4D8-40EB-A7A5-214EF4E30753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08306" y="4229436"/>
            <a:ext cx="1830839" cy="1172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EEE1386A-0BA8-4D8E-8827-CA61564A3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653280"/>
              </p:ext>
            </p:extLst>
          </p:nvPr>
        </p:nvGraphicFramePr>
        <p:xfrm>
          <a:off x="6601284" y="2095265"/>
          <a:ext cx="1933126" cy="106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EEE1386A-0BA8-4D8E-8827-CA61564A3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706380"/>
              </p:ext>
            </p:extLst>
          </p:nvPr>
        </p:nvGraphicFramePr>
        <p:xfrm>
          <a:off x="6787128" y="4121928"/>
          <a:ext cx="2046191" cy="116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380495" y="2304400"/>
            <a:ext cx="82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8027" y="4288768"/>
            <a:ext cx="76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93590" y="1962481"/>
            <a:ext cx="74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1615" y="4072030"/>
            <a:ext cx="74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16873"/>
              </p:ext>
            </p:extLst>
          </p:nvPr>
        </p:nvGraphicFramePr>
        <p:xfrm>
          <a:off x="8509915" y="1331074"/>
          <a:ext cx="3392776" cy="533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5588" y="382199"/>
            <a:ext cx="2209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АЖ АХУЙ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3"/>
          <a:stretch/>
        </p:blipFill>
        <p:spPr>
          <a:xfrm>
            <a:off x="175588" y="1862409"/>
            <a:ext cx="11840519" cy="4165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63544" y="3683595"/>
            <a:ext cx="180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mn-MN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588" y="382199"/>
            <a:ext cx="2836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сүргийн бүтэц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5040"/>
            <a:ext cx="51310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БЭЛЧЭЭРИЙН ДААЦЫН СУДАЛГАА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34743" y="2548508"/>
            <a:ext cx="5733172" cy="2319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 байдлаар 100 га бэлчээрийн талбайд 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толгой мал оногдож байна. Энэ нь 100 га-д оногдох малын тооны хэвийн хэмжээнээс даруй 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дахин их байгааг харуулж байна. Үүнийг 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онтой харьцуулахад 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 өссөн байна.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mn-M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Сумдаар авч үзвэл Сэлэнгэ аймгийн төв Сүхбаатар сумын бэлчээрийн даац 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75.5 </a:t>
            </a:r>
            <a:r>
              <a:rPr lang="mn-M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дахин их хэтэрсэн байна. Харин Шаамар 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6.0 </a:t>
            </a:r>
            <a:r>
              <a:rPr lang="mn-M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дахин их, 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Мандал </a:t>
            </a:r>
            <a:r>
              <a:rPr lang="mn-M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 </a:t>
            </a:r>
            <a:r>
              <a:rPr lang="mn-M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mn-M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дахин  хэтэрсэн байна.</a:t>
            </a:r>
            <a:endParaRPr lang="en-US" sz="1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03917"/>
              </p:ext>
            </p:extLst>
          </p:nvPr>
        </p:nvGraphicFramePr>
        <p:xfrm>
          <a:off x="313509" y="1381124"/>
          <a:ext cx="4667795" cy="436609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09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2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Сумын нэр</a:t>
                      </a:r>
                      <a:endParaRPr lang="mn-MN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Бэлчээрийн талбайг га</a:t>
                      </a:r>
                      <a:endParaRPr lang="mn-MN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га-д оногдох мал</a:t>
                      </a:r>
                      <a:endParaRPr lang="mn-MN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Хэвийн хэмжээ</a:t>
                      </a:r>
                      <a:endParaRPr lang="mn-MN" sz="12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Бүгд</a:t>
                      </a:r>
                      <a:endParaRPr lang="mn-MN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197.7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Сүхбаатар </a:t>
                      </a:r>
                      <a:endParaRPr lang="mn-MN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5 282.9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Алтанбулаг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83 100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154.5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Баруунбүрэн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146 072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208.5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Баянгол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136 155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220.3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Ерөө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158 868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116.7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Жавхлант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73 764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238.9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Зүүнбүрэн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78 690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219.8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Мандал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108 385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319.9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Орхон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87 618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221.6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Орхонтуул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236 837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159.5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Сайхан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95 974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201.6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89 977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187.0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Түшиг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47 226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265.2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Хүдэр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46 547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204.6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Хушаат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126 326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135.6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Цагааннуур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189 208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172.4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Шаамар </a:t>
                      </a:r>
                      <a:endParaRPr lang="mn-MN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17 278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424.0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5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951" y="369320"/>
            <a:ext cx="28167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ГАЗАР ТАРИАЛАН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162" y="1528127"/>
            <a:ext cx="9062486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802360" algn="l"/>
              </a:tabLst>
            </a:pPr>
            <a:r>
              <a:rPr lang="mn-MN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СЭЛЭНГЭ АЙМГИЙН 2019 ОНД ХУРААН АВСАН УРГАЦ</a:t>
            </a:r>
            <a:r>
              <a:rPr lang="mn-MN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/Улс, бүсийн дүнд эзлэх хувь/</a:t>
            </a:r>
            <a:endParaRPr lang="en-US" sz="1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:\driver's\jobs\2016\xaa zurag\buuda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2" y="2138730"/>
            <a:ext cx="2199005" cy="1524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320383" y="2531715"/>
            <a:ext cx="324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Улсын нийт үр </a:t>
            </a:r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тариан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36</a:t>
            </a:r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.7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%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572" y="3554081"/>
            <a:ext cx="4393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Төвийн бүсийн нийт үр </a:t>
            </a:r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тарианы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60.2%</a:t>
            </a:r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 descr="D:\driver's\jobs\2016\xaa zurag\1467190184_2748c8eea44719dffb9e3f4b48e886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07" y="2381858"/>
            <a:ext cx="2199640" cy="1450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8877507" y="2644743"/>
            <a:ext cx="3089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Улсын нийт </a:t>
            </a:r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төмсний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17.7%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6088" y="3867875"/>
            <a:ext cx="40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Төвийн бүсийн нийт </a:t>
            </a:r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төмсний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23.1%</a:t>
            </a:r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D:\driver's\jobs\2016\xaa zurag\165144659710972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48" y="4496214"/>
            <a:ext cx="2147570" cy="134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101318" y="4852099"/>
            <a:ext cx="4008149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02768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12151995" algn="l"/>
              </a:tabLst>
            </a:pPr>
            <a:r>
              <a:rPr lang="mn-M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Улсын нийт хүнсний </a:t>
            </a:r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ногооны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32.7%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1440" y="5891364"/>
            <a:ext cx="492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Төвийн бүсийн нийт хүнсний </a:t>
            </a:r>
            <a:r>
              <a:rPr lang="mn-M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ногооны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52.4%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69419" y="6447118"/>
            <a:ext cx="30502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mn-M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Веб: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www.selenge.nso.mn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940904" y="6477006"/>
            <a:ext cx="112510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27773" y="142456"/>
            <a:ext cx="3468867" cy="9567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mn-M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БОЛОВСРОЛ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ll-0047-making_musi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1351" y="4331737"/>
            <a:ext cx="1852864" cy="1954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93509" y="1705011"/>
            <a:ext cx="265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СУРАГЧДЫН ТОО – </a:t>
            </a:r>
            <a:r>
              <a:rPr lang="en-US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20 338</a:t>
            </a:r>
            <a:r>
              <a:rPr lang="mn-MN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9" y="1973502"/>
            <a:ext cx="3686175" cy="12382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77392" y="1662332"/>
            <a:ext cx="3871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ЕБСУРГУУЛИЙН ТОО - 35</a:t>
            </a:r>
            <a:endParaRPr lang="en-US" sz="1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23560" y="4620711"/>
            <a:ext cx="1460937" cy="25232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IMG_6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8096" y="2003545"/>
            <a:ext cx="3514725" cy="1208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391031" y="4080042"/>
            <a:ext cx="517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ЕБСУРГУУЛИЙН ҮНДСЭН БАГШИЙН ТОО – 1</a:t>
            </a:r>
            <a:r>
              <a:rPr lang="en-US" sz="1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1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 descr="100_38786f1f0d32920d9fc5c937225a103d550172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3909" y="4375174"/>
            <a:ext cx="3273461" cy="1849510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5875812" y="2414238"/>
            <a:ext cx="1356435" cy="28541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97106" y="4097989"/>
            <a:ext cx="3516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БАГШИД НОГДОХ СУРАГЧ -  18.</a:t>
            </a:r>
            <a:r>
              <a:rPr lang="en-US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2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17704" y="-119990"/>
            <a:ext cx="6096000" cy="3903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69419" y="6447118"/>
            <a:ext cx="30502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mn-M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Веб: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www.selenge.nso.mn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940904" y="6477006"/>
            <a:ext cx="112510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78096" y="1661579"/>
            <a:ext cx="3388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ХАМРАГДАЖ БУЙ ХҮҮХДИЙН ТОО – 8</a:t>
            </a:r>
            <a:r>
              <a:rPr lang="en-US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382</a:t>
            </a:r>
            <a:r>
              <a:rPr lang="mn-MN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3789" y="1671663"/>
            <a:ext cx="3871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ЦЭЦЭРЛЭГИЙН ТОО - 4</a:t>
            </a:r>
            <a:r>
              <a:rPr lang="en-US" sz="1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03817" y="5171105"/>
            <a:ext cx="1705457" cy="25166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5442" y="4398202"/>
            <a:ext cx="517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ЦЭЦЭРЛЭГИЙН БАГШИЙН ТОО - 29</a:t>
            </a:r>
            <a:r>
              <a:rPr lang="en-US" sz="1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314819" y="2784485"/>
            <a:ext cx="1766001" cy="28964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150950" y="4311983"/>
            <a:ext cx="3516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БАГШИД НОГДОХ ХҮҮХЭД</a:t>
            </a:r>
            <a:r>
              <a:rPr lang="en-US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2</a:t>
            </a:r>
            <a:r>
              <a:rPr lang="en-US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2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39" y="2014897"/>
            <a:ext cx="3594831" cy="1857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80" y="4588982"/>
            <a:ext cx="3341041" cy="1847850"/>
          </a:xfrm>
          <a:prstGeom prst="rect">
            <a:avLst/>
          </a:prstGeom>
        </p:spPr>
      </p:pic>
      <p:sp>
        <p:nvSpPr>
          <p:cNvPr id="20" name="AutoShape 4" descr="цэцэрлэгийн зураг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35" y="4718987"/>
            <a:ext cx="3686935" cy="1743075"/>
          </a:xfrm>
          <a:prstGeom prst="rect">
            <a:avLst/>
          </a:prstGeom>
        </p:spPr>
      </p:pic>
      <p:pic>
        <p:nvPicPr>
          <p:cNvPr id="38" name="Picture 37" descr="f2050af246b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4295" y="1967649"/>
            <a:ext cx="3854115" cy="2160713"/>
          </a:xfrm>
          <a:prstGeom prst="rect">
            <a:avLst/>
          </a:prstGeom>
        </p:spPr>
      </p:pic>
      <p:sp>
        <p:nvSpPr>
          <p:cNvPr id="21" name="Title 16"/>
          <p:cNvSpPr>
            <a:spLocks noGrp="1"/>
          </p:cNvSpPr>
          <p:nvPr>
            <p:ph type="title"/>
          </p:nvPr>
        </p:nvSpPr>
        <p:spPr>
          <a:xfrm>
            <a:off x="127773" y="142456"/>
            <a:ext cx="2859267" cy="956762"/>
          </a:xfrm>
        </p:spPr>
        <p:txBody>
          <a:bodyPr>
            <a:normAutofit/>
          </a:bodyPr>
          <a:lstStyle/>
          <a:p>
            <a:pPr algn="ctr"/>
            <a:r>
              <a:rPr lang="mn-M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БОЛОВСРОЛ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6568" y="273296"/>
            <a:ext cx="4943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VI.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ХӨДӨЛМӨР ЭРХЛЭЛТ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mn-MN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Бүртгэлтэй ажилгүйчүүд 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b="12306"/>
          <a:stretch/>
        </p:blipFill>
        <p:spPr>
          <a:xfrm>
            <a:off x="0" y="2570693"/>
            <a:ext cx="4612184" cy="224254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4646260" y="3297742"/>
          <a:ext cx="7342074" cy="141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20349" y="3088719"/>
            <a:ext cx="1496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Боловсролоор</a:t>
            </a:r>
            <a:endParaRPr lang="en-US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292" y="5368745"/>
            <a:ext cx="7455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ажилгүйчүүдийн 57.2 хувийг ерөнхий боловсролтой, 24.1 хувийг дээд боловсролтой, 14.1 хувийг мэргэжилтэй ажилчид, 3.8 хувийг тусгай дунд боловсролтой, 0.8 хувийг боловсролгүй хүмүүс </a:t>
            </a:r>
            <a:r>
              <a:rPr lang="mn-MN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эзлэж байна.</a:t>
            </a:r>
            <a:endParaRPr lang="en-US" sz="16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2129" y="1331915"/>
            <a:ext cx="4308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mn-MN" sz="20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оны 12 дугаар сарын эцэст</a:t>
            </a:r>
            <a:endParaRPr lang="en-US" sz="20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388010" y="6456785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</a:p>
        </p:txBody>
      </p:sp>
      <p:sp>
        <p:nvSpPr>
          <p:cNvPr id="3" name="Rectangle 2"/>
          <p:cNvSpPr/>
          <p:nvPr/>
        </p:nvSpPr>
        <p:spPr>
          <a:xfrm>
            <a:off x="956715" y="1334768"/>
            <a:ext cx="10850846" cy="291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10"/>
              </a:spcBef>
              <a:spcAft>
                <a:spcPts val="0"/>
              </a:spcAft>
              <a:tabLst>
                <a:tab pos="527685" algn="l"/>
              </a:tabLst>
            </a:pPr>
            <a:r>
              <a:rPr lang="mn-MN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7734" y="1730850"/>
            <a:ext cx="767442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Улс төрийн аливаа нөлөөлөлд автахгүйгээр эдийн засаг, нийгэм, хүн ам зүйн талаархи шинжлэх ухааны арга зүйгээр тооцсон, статистикийн үнэн бодит мэдээлэл, судалгаагаар төр, засаг, иргэн байгууллагад адил тэгш үйлчлэхэд оршино.</a:t>
            </a:r>
            <a:endParaRPr lang="mn-MN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rafik зурган илэрцүү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8" y="1730850"/>
            <a:ext cx="2464889" cy="27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9337" y="219912"/>
            <a:ext cx="34398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ЭРХЭМ ЗОРИЛГО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7695" y="354980"/>
            <a:ext cx="5810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mn-M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инээр нэмэгдсэн ажлын байр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647124"/>
              </p:ext>
            </p:extLst>
          </p:nvPr>
        </p:nvGraphicFramePr>
        <p:xfrm>
          <a:off x="345012" y="1478412"/>
          <a:ext cx="11613163" cy="420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27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7695" y="354980"/>
            <a:ext cx="5810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mn-M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инээр нэмэгдсэн ажлын байр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761990"/>
              </p:ext>
            </p:extLst>
          </p:nvPr>
        </p:nvGraphicFramePr>
        <p:xfrm>
          <a:off x="552893" y="1558834"/>
          <a:ext cx="11526331" cy="529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91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955" y="398353"/>
            <a:ext cx="4649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НИЙГМИЙН ДААТГАЛ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6251" y="1617928"/>
            <a:ext cx="8360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515100" algn="l"/>
              </a:tabLst>
            </a:pPr>
            <a:r>
              <a:rPr lang="mn-MN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Нийгмийн даатгалын орлого, сая.төг</a:t>
            </a:r>
          </a:p>
          <a:p>
            <a:pPr algn="ctr">
              <a:tabLst>
                <a:tab pos="6515100" algn="l"/>
              </a:tabLst>
            </a:pPr>
            <a:r>
              <a:rPr lang="mn-MN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Batang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705581"/>
              </p:ext>
            </p:extLst>
          </p:nvPr>
        </p:nvGraphicFramePr>
        <p:xfrm>
          <a:off x="304799" y="2057399"/>
          <a:ext cx="11355977" cy="420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2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17704" y="-119990"/>
            <a:ext cx="6096000" cy="3903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69419" y="6447118"/>
            <a:ext cx="30502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mn-M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Веб: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www.selenge.nso.mn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4" descr="цэцэрлэгийн зураг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97974" y="263945"/>
            <a:ext cx="64008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YIII. </a:t>
            </a:r>
            <a:r>
              <a:rPr lang="mn-M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БҮРТГЭГДСЭН ГЭМТ ХЭРЭГ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4"/>
          <p:cNvSpPr txBox="1"/>
          <p:nvPr/>
        </p:nvSpPr>
        <p:spPr>
          <a:xfrm>
            <a:off x="2305523" y="1528903"/>
            <a:ext cx="1070416" cy="31095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он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44"/>
          <p:cNvSpPr txBox="1"/>
          <p:nvPr/>
        </p:nvSpPr>
        <p:spPr>
          <a:xfrm>
            <a:off x="460375" y="1523889"/>
            <a:ext cx="973593" cy="3023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он</a:t>
            </a:r>
            <a:endParaRPr lang="en-US" b="1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67024" y="1782499"/>
            <a:ext cx="5038" cy="20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872908" y="1789048"/>
            <a:ext cx="3839" cy="208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4"/>
          <p:cNvSpPr txBox="1"/>
          <p:nvPr/>
        </p:nvSpPr>
        <p:spPr>
          <a:xfrm>
            <a:off x="480385" y="1984571"/>
            <a:ext cx="973593" cy="3023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779</a:t>
            </a:r>
            <a:endParaRPr lang="en-US" b="1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44"/>
          <p:cNvSpPr txBox="1"/>
          <p:nvPr/>
        </p:nvSpPr>
        <p:spPr>
          <a:xfrm>
            <a:off x="2329565" y="1988295"/>
            <a:ext cx="1070416" cy="31095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767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64129"/>
              </p:ext>
            </p:extLst>
          </p:nvPr>
        </p:nvGraphicFramePr>
        <p:xfrm>
          <a:off x="4143852" y="1435780"/>
          <a:ext cx="7875826" cy="501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Down Arrow 25"/>
          <p:cNvSpPr/>
          <p:nvPr/>
        </p:nvSpPr>
        <p:spPr>
          <a:xfrm>
            <a:off x="1411616" y="1641984"/>
            <a:ext cx="836064" cy="81381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44"/>
          <p:cNvSpPr txBox="1"/>
          <p:nvPr/>
        </p:nvSpPr>
        <p:spPr>
          <a:xfrm>
            <a:off x="1279259" y="1690249"/>
            <a:ext cx="1070416" cy="31095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8578" tIns="19289" rIns="38578" bIns="19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mn-MN" sz="1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1.5%</a:t>
            </a:r>
            <a:endParaRPr lang="en-US" sz="1400" b="1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435624581"/>
              </p:ext>
            </p:extLst>
          </p:nvPr>
        </p:nvGraphicFramePr>
        <p:xfrm>
          <a:off x="-197974" y="3830448"/>
          <a:ext cx="5667282" cy="278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32"/>
          <p:cNvSpPr/>
          <p:nvPr/>
        </p:nvSpPr>
        <p:spPr>
          <a:xfrm>
            <a:off x="0" y="3449799"/>
            <a:ext cx="4187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515100" algn="l"/>
              </a:tabLst>
            </a:pPr>
            <a:r>
              <a:rPr lang="mn-MN" sz="14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2019 онд бүртгэгдсэн гэмт хэрэг, төрлөөр</a:t>
            </a:r>
            <a:endParaRPr lang="en-US" sz="14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9885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IX.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ГААЛ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15287159"/>
              </p:ext>
            </p:extLst>
          </p:nvPr>
        </p:nvGraphicFramePr>
        <p:xfrm>
          <a:off x="313055" y="1790700"/>
          <a:ext cx="11280325" cy="479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2431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659" y="302559"/>
            <a:ext cx="330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X. 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БАНК, ТАТВАР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1049" y="1578225"/>
            <a:ext cx="5701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515100" algn="l"/>
              </a:tabLst>
            </a:pPr>
            <a:r>
              <a:rPr lang="mn-MN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tang"/>
              </a:rPr>
              <a:t>Татварын орлого, сая.төг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297725"/>
              </p:ext>
            </p:extLst>
          </p:nvPr>
        </p:nvGraphicFramePr>
        <p:xfrm>
          <a:off x="865632" y="2041864"/>
          <a:ext cx="10959424" cy="441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4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618201"/>
              </p:ext>
            </p:extLst>
          </p:nvPr>
        </p:nvGraphicFramePr>
        <p:xfrm>
          <a:off x="513806" y="1820091"/>
          <a:ext cx="10946674" cy="40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469" y="302559"/>
            <a:ext cx="2864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БАНК, ТАТВАР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184136"/>
              </p:ext>
            </p:extLst>
          </p:nvPr>
        </p:nvGraphicFramePr>
        <p:xfrm>
          <a:off x="957942" y="1645920"/>
          <a:ext cx="10162903" cy="425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77" y="407062"/>
            <a:ext cx="2864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БАНК, ТАТВАР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09710" y="150738"/>
            <a:ext cx="6693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ДОТООДЫН НИЙТ БҮТЭЭГДЭХҮҮН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4" y="1595894"/>
            <a:ext cx="10493406" cy="47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88009" y="6456784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63178" y="273258"/>
            <a:ext cx="3624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АЖ ҮЙЛДВЭР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703533" y="1664897"/>
          <a:ext cx="5369464" cy="4218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6106" y="5089584"/>
            <a:ext cx="410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бүтээгдэхүүн  нийт үйлдвэрлэлт </a:t>
            </a:r>
            <a:r>
              <a:rPr lang="mn-M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462.2</a:t>
            </a:r>
            <a:r>
              <a:rPr lang="mn-M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тэрбум төгрөг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606875" y="1621766"/>
          <a:ext cx="4995654" cy="433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6788990" y="5130604"/>
            <a:ext cx="4658264" cy="828136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бүтээгдэхүүн  нийт </a:t>
            </a:r>
            <a:r>
              <a:rPr lang="mn-M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борлуулалт </a:t>
            </a:r>
            <a:r>
              <a:rPr lang="mn-M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515.1</a:t>
            </a:r>
            <a:r>
              <a:rPr lang="mn-M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424" y="5995104"/>
            <a:ext cx="10967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оны мөн үеээс бүтээгдэхүүн үйлдвэрлэлт </a:t>
            </a:r>
            <a:r>
              <a:rPr lang="mn-M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22.6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хувиар, борлуулалт </a:t>
            </a:r>
            <a:r>
              <a:rPr lang="mn-M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31.8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 өссөн үзүүлэлттэй байна.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388010" y="6456785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065794" y="2257253"/>
            <a:ext cx="8167687" cy="2209800"/>
            <a:chOff x="762000" y="2590801"/>
            <a:chExt cx="8167688" cy="2209800"/>
          </a:xfrm>
        </p:grpSpPr>
        <p:sp>
          <p:nvSpPr>
            <p:cNvPr id="17" name="Rectangle 16"/>
            <p:cNvSpPr/>
            <p:nvPr/>
          </p:nvSpPr>
          <p:spPr>
            <a:xfrm>
              <a:off x="762000" y="2971801"/>
              <a:ext cx="1447800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dirty="0">
                  <a:solidFill>
                    <a:srgbClr val="FFFFFF"/>
                  </a:solidFill>
                  <a:latin typeface="Arial Mon" pitchFamily="34" charset="0"/>
                  <a:cs typeface="Arial" pitchFamily="34" charset="0"/>
                </a:rPr>
                <a:t> </a:t>
              </a:r>
              <a:r>
                <a:rPr lang="mn-MN" dirty="0" smtClean="0">
                  <a:solidFill>
                    <a:srgbClr val="FFFFFF"/>
                  </a:solidFill>
                  <a:latin typeface="Arial Mon" pitchFamily="34" charset="0"/>
                  <a:cs typeface="Arial" pitchFamily="34" charset="0"/>
                </a:rPr>
                <a:t>Багийн Засаг </a:t>
              </a:r>
              <a:r>
                <a:rPr lang="mn-MN" dirty="0">
                  <a:solidFill>
                    <a:srgbClr val="FFFFFF"/>
                  </a:solidFill>
                  <a:latin typeface="Arial Mon" pitchFamily="34" charset="0"/>
                  <a:cs typeface="Arial" pitchFamily="34" charset="0"/>
                </a:rPr>
                <a:t>дарга</a:t>
              </a:r>
              <a:endParaRPr lang="en-US" dirty="0">
                <a:solidFill>
                  <a:srgbClr val="FFFFFF"/>
                </a:solidFill>
                <a:latin typeface="Arial Mon" pitchFamily="34" charset="0"/>
                <a:cs typeface="Arial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305019" y="3415507"/>
              <a:ext cx="1071562" cy="484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FFFFFF"/>
                </a:solidFill>
                <a:latin typeface="Arial Mon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05206" y="2590801"/>
              <a:ext cx="1666855" cy="220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dirty="0">
                  <a:solidFill>
                    <a:srgbClr val="FFFFFF"/>
                  </a:solidFill>
                  <a:latin typeface="Arial Mon" pitchFamily="34" charset="0"/>
                  <a:cs typeface="Arial" pitchFamily="34" charset="0"/>
                </a:rPr>
                <a:t>Төрийн сангийн </a:t>
              </a:r>
              <a:r>
                <a:rPr lang="mn-MN" dirty="0" smtClean="0">
                  <a:solidFill>
                    <a:srgbClr val="FFFFFF"/>
                  </a:solidFill>
                  <a:latin typeface="Arial Mon" pitchFamily="34" charset="0"/>
                  <a:cs typeface="Arial" pitchFamily="34" charset="0"/>
                </a:rPr>
                <a:t>мэргэжилтэн, эдийн засагч </a:t>
              </a:r>
              <a:endParaRPr lang="en-US" dirty="0">
                <a:solidFill>
                  <a:srgbClr val="FFFFFF"/>
                </a:solidFill>
                <a:latin typeface="Arial Mon" pitchFamily="34" charset="0"/>
                <a:cs typeface="Arial" pitchFamily="34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150643" y="3390857"/>
              <a:ext cx="1557338" cy="5286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FFFFFF"/>
                </a:solidFill>
                <a:latin typeface="Arial Mon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786563" y="3000376"/>
              <a:ext cx="2143125" cy="1357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sz="16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Аймгийн </a:t>
              </a:r>
              <a:r>
                <a:rPr lang="mn-MN" sz="16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mn-MN" sz="16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татистикийн </a:t>
              </a:r>
              <a:r>
                <a:rPr lang="mn-MN" sz="16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хэлтэс</a:t>
              </a:r>
              <a:endParaRPr lang="en-US" sz="1600" dirty="0">
                <a:solidFill>
                  <a:schemeClr val="bg1"/>
                </a:solidFill>
                <a:latin typeface="Arial Mon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2881" y="420707"/>
            <a:ext cx="4659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ЕРӨНХИЙ МЭДЭЭЛЭЛ</a:t>
            </a:r>
            <a:endParaRPr lang="mn-M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481094" y="6467523"/>
            <a:ext cx="224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Selenge.nso.mn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95401" y="908462"/>
            <a:ext cx="7239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Анхаарал хандуулсанд баярлалаа.</a:t>
            </a: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8424908" y="5513416"/>
            <a:ext cx="35002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Сэлэнгэ аймгийн Статистикийн </a:t>
            </a:r>
            <a:r>
              <a:rPr lang="mn-MN" alt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хэлтэс</a:t>
            </a:r>
          </a:p>
          <a:p>
            <a:r>
              <a:rPr lang="mn-MN" alt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Вэб хуудас: 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www.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elenge.nso.mn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mn-MN" alt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И-мэйл: 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Selenge@nso.mn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mn-MN" alt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Утас: 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7036-2449, 7036-2047</a:t>
            </a:r>
            <a:endParaRPr lang="mn-MN" altLang="en-US" sz="1400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388010" y="6456785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</a:p>
        </p:txBody>
      </p:sp>
      <p:sp>
        <p:nvSpPr>
          <p:cNvPr id="2" name="Rectangle 1"/>
          <p:cNvSpPr/>
          <p:nvPr/>
        </p:nvSpPr>
        <p:spPr>
          <a:xfrm>
            <a:off x="960119" y="1892499"/>
            <a:ext cx="1062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Тайлант </a:t>
            </a:r>
            <a:r>
              <a:rPr lang="mn-M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онд албан ёсны статистикийн 47  мэдээг давхардсан тоогоор </a:t>
            </a:r>
            <a:r>
              <a:rPr lang="mn-MN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mn-MN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удаа холбогдох байгууллага, сумдаас гаргуулан авч нэгтгэн ҮСХ-нд дамжуулсан. Түүнчлэн захиргааны статистикийн буюу орон нутгийн түвшинд нэгтгэн боловсруулж тархаах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mn-MN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төрлийн мэдээг </a:t>
            </a:r>
            <a:r>
              <a:rPr lang="mn-MN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байгууллагаас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526</a:t>
            </a:r>
            <a:r>
              <a:rPr lang="mn-MN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орчим удаагийн давтамжтайгаар авсан байна</a:t>
            </a:r>
            <a:r>
              <a:rPr lang="mn-MN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mn-MN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Өрхөд суурилсан судалгааг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1 06</a:t>
            </a:r>
            <a:r>
              <a:rPr lang="mn-MN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өрхийг хамруулсан.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37" y="219912"/>
            <a:ext cx="42584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ЕРӨНХИЙ МЭДЭЭЛЭЛ</a:t>
            </a:r>
            <a:endParaRPr lang="mn-M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388010" y="6456785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820" y="376872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mn-MN" sz="2800" b="1" i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ХҮН АМ</a:t>
            </a:r>
            <a:endParaRPr lang="en-US" sz="2800" b="1" i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162344"/>
              </p:ext>
            </p:extLst>
          </p:nvPr>
        </p:nvGraphicFramePr>
        <p:xfrm>
          <a:off x="318148" y="1428206"/>
          <a:ext cx="11090081" cy="488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1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88010" y="6456785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025" y="325099"/>
            <a:ext cx="5695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оны суурин хүн амын тоо</a:t>
            </a:r>
            <a:endParaRPr lang="en-US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1354591" y="3620997"/>
            <a:ext cx="5460274" cy="55010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Box 52"/>
          <p:cNvSpPr txBox="1"/>
          <p:nvPr/>
        </p:nvSpPr>
        <p:spPr>
          <a:xfrm>
            <a:off x="1067509" y="3957044"/>
            <a:ext cx="2651512" cy="867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mn-MN" sz="2000" b="1" i="1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Хамгийн их хүн </a:t>
            </a:r>
            <a:r>
              <a:rPr lang="mn-MN" sz="2000" b="1" i="1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амтай </a:t>
            </a:r>
            <a:r>
              <a:rPr lang="mn-MN" sz="2000" b="1" i="1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 нь </a:t>
            </a:r>
            <a:r>
              <a:rPr lang="mn-MN" sz="2000" b="1" i="1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Сүхбаатар сумын Боргүвээ </a:t>
            </a:r>
            <a:r>
              <a:rPr lang="mn-MN" sz="2000" b="1" i="1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53"/>
          <p:cNvSpPr txBox="1"/>
          <p:nvPr/>
        </p:nvSpPr>
        <p:spPr>
          <a:xfrm>
            <a:off x="4625426" y="2389772"/>
            <a:ext cx="2804588" cy="11110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mn-MN" sz="2000" b="1" i="1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Хамгийн бага хүн амтай баг нь </a:t>
            </a:r>
            <a:r>
              <a:rPr lang="mn-MN" sz="2000" b="1" i="1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Орхонтуул сумын Хонгор-Овоо баг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55"/>
          <p:cNvSpPr txBox="1"/>
          <p:nvPr/>
        </p:nvSpPr>
        <p:spPr>
          <a:xfrm>
            <a:off x="1859826" y="3055452"/>
            <a:ext cx="1066879" cy="37355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400" i="1" dirty="0" smtClean="0">
                <a:ln>
                  <a:noFill/>
                </a:ln>
                <a:solidFill>
                  <a:srgbClr val="0D0D0D"/>
                </a:solidFill>
                <a:effectLst>
                  <a:reflection blurRad="6350" stA="53000" endA="300" endPos="35500" dir="5400000" sy="-90000" algn="bl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3 654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6"/>
          <p:cNvSpPr txBox="1"/>
          <p:nvPr/>
        </p:nvSpPr>
        <p:spPr>
          <a:xfrm>
            <a:off x="5028018" y="4335697"/>
            <a:ext cx="1495619" cy="2965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400" i="1" dirty="0" smtClean="0">
                <a:ln>
                  <a:noFill/>
                </a:ln>
                <a:solidFill>
                  <a:srgbClr val="0D0D0D"/>
                </a:solidFill>
                <a:effectLst>
                  <a:reflection blurRad="6350" stA="53000" endA="300" endPos="35500" dir="5400000" sy="-90000" algn="bl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587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218" y="2157271"/>
            <a:ext cx="1864985" cy="26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88010" y="6456785"/>
            <a:ext cx="17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www.Selenge.nso.mn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0424" y="6400800"/>
            <a:ext cx="11103429" cy="55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6007" y="593263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Хүн амын нас, хүйсийн бүтэц</a:t>
            </a:r>
            <a:endParaRPr lang="en-US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7470976"/>
              </p:ext>
            </p:extLst>
          </p:nvPr>
        </p:nvGraphicFramePr>
        <p:xfrm>
          <a:off x="-595223" y="1780716"/>
          <a:ext cx="6443932" cy="395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4193175"/>
              </p:ext>
            </p:extLst>
          </p:nvPr>
        </p:nvGraphicFramePr>
        <p:xfrm>
          <a:off x="4004261" y="1905903"/>
          <a:ext cx="7123815" cy="397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61130" y="2521388"/>
            <a:ext cx="1785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Залуу хүн ам              /0-14 насныхан/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5669" y="2290555"/>
            <a:ext cx="2409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Идэр буюу хөдөлмөрийн насны хүн ам /15-59/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7364" y="2244389"/>
            <a:ext cx="249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Ахмад буюу тэтгэврийн насны хүн ам /60 болон түүнээс дээш/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847057"/>
              </p:ext>
            </p:extLst>
          </p:nvPr>
        </p:nvGraphicFramePr>
        <p:xfrm>
          <a:off x="1415846" y="1637211"/>
          <a:ext cx="10084231" cy="364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40042"/>
            <a:ext cx="3326674" cy="1192369"/>
          </a:xfrm>
        </p:spPr>
        <p:txBody>
          <a:bodyPr/>
          <a:lstStyle/>
          <a:p>
            <a:pPr algn="ctr"/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mn-MN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ЭРҮҮЛ МЭНД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728160"/>
              </p:ext>
            </p:extLst>
          </p:nvPr>
        </p:nvGraphicFramePr>
        <p:xfrm>
          <a:off x="984069" y="1357780"/>
          <a:ext cx="10685417" cy="461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0629" y="165411"/>
            <a:ext cx="3831771" cy="1192369"/>
          </a:xfrm>
        </p:spPr>
        <p:txBody>
          <a:bodyPr>
            <a:normAutofit/>
          </a:bodyPr>
          <a:lstStyle/>
          <a:p>
            <a:pPr algn="ctr"/>
            <a:r>
              <a:rPr lang="mn-M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Нялхсын эндэгдэл</a:t>
            </a:r>
            <a:r>
              <a:rPr lang="mn-MN" sz="2800" dirty="0"/>
              <a:t/>
            </a:r>
            <a:br>
              <a:rPr lang="mn-MN" sz="2800" dirty="0"/>
            </a:b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627-charts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160627-charts-template-16x9</Template>
  <TotalTime>5277</TotalTime>
  <Words>973</Words>
  <Application>Microsoft Office PowerPoint</Application>
  <PresentationFormat>Widescreen</PresentationFormat>
  <Paragraphs>309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Mon</vt:lpstr>
      <vt:lpstr>Arial Unicode MS</vt:lpstr>
      <vt:lpstr>Batang</vt:lpstr>
      <vt:lpstr>Calibri</vt:lpstr>
      <vt:lpstr>Times New Roman</vt:lpstr>
      <vt:lpstr>160627-charts-template-16x9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ЭРҮҮЛ МЭНД</vt:lpstr>
      <vt:lpstr>Нялхсын эндэгдэл </vt:lpstr>
      <vt:lpstr>PowerPoint Presentation</vt:lpstr>
      <vt:lpstr>Халдварт өвчин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БОЛОВСРОЛ</vt:lpstr>
      <vt:lpstr>БОЛОВСРОЛ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IX. ГААЛЬ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Galbadrakh</dc:creator>
  <cp:lastModifiedBy>User</cp:lastModifiedBy>
  <cp:revision>521</cp:revision>
  <cp:lastPrinted>2020-02-11T10:24:08Z</cp:lastPrinted>
  <dcterms:created xsi:type="dcterms:W3CDTF">2017-06-22T02:35:03Z</dcterms:created>
  <dcterms:modified xsi:type="dcterms:W3CDTF">2020-02-13T03:06:39Z</dcterms:modified>
</cp:coreProperties>
</file>